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41" r:id="rId5"/>
    <p:sldId id="357" r:id="rId6"/>
    <p:sldId id="360" r:id="rId7"/>
    <p:sldId id="361" r:id="rId8"/>
    <p:sldId id="365" r:id="rId9"/>
  </p:sldIdLst>
  <p:sldSz cx="9144000" cy="5715000" type="screen16x1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48A11C7-D1E1-4589-8A0A-9B32777C0214}">
          <p14:sldIdLst>
            <p14:sldId id="341"/>
            <p14:sldId id="357"/>
            <p14:sldId id="360"/>
            <p14:sldId id="361"/>
            <p14:sldId id="365"/>
          </p14:sldIdLst>
        </p14:section>
        <p14:section name="Nimetön osa" id="{9955A66A-650B-411D-A9B1-0A0F964A16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950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C7CB-0FF7-224B-AB80-495E0D05C9C2}" type="datetime1">
              <a:rPr lang="fi-FI" smtClean="0"/>
              <a:t>12.9.2018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8806-4CEA-7D47-ABB4-47F03C7D32B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1064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2E40-48D8-6F4F-8519-EAE17425E2CA}" type="datetime1">
              <a:rPr lang="fi-FI" smtClean="0"/>
              <a:t>12.9.2018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61EE1-23F0-5941-8AC1-6FFEA565D84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6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matra_kansikuva_25,4x15,8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9" name="Kuva 8" descr="Imatra_kehys_25,4x15,8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63287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43551" y="4129980"/>
            <a:ext cx="3359149" cy="911919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43551" y="5041900"/>
            <a:ext cx="3359150" cy="41275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1">
                <a:solidFill>
                  <a:srgbClr val="000000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400"/>
            <a:ext cx="2340000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1" y="1869380"/>
            <a:ext cx="5168900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i="1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1" y="2787650"/>
            <a:ext cx="5168900" cy="412750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>
                <a:solidFill>
                  <a:srgbClr val="FFFFFE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1" y="1869380"/>
            <a:ext cx="5168900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b="1" i="1">
                <a:solidFill>
                  <a:schemeClr val="bg2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1" y="2787650"/>
            <a:ext cx="5168900" cy="22606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5350" y="1739900"/>
            <a:ext cx="7337681" cy="335556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2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46950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6" y="1739900"/>
            <a:ext cx="7340599" cy="335556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0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73990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7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1" y="787400"/>
            <a:ext cx="3517900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17475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7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1" y="787400"/>
            <a:ext cx="3517900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2981400"/>
            <a:ext cx="3517200" cy="21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4707011" y="769268"/>
            <a:ext cx="3517200" cy="21136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9693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28" y="0"/>
            <a:ext cx="9143472" cy="5715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408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99760" y="781050"/>
            <a:ext cx="7328861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95350" y="1733550"/>
            <a:ext cx="7337681" cy="349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500" y="0"/>
            <a:ext cx="4439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25000"/>
                    <a:lumOff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Imatra_tunnus_vaaka+tunnuslaus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0" y="0"/>
            <a:ext cx="1871999" cy="758470"/>
          </a:xfrm>
          <a:prstGeom prst="rect">
            <a:avLst/>
          </a:prstGeom>
        </p:spPr>
      </p:pic>
      <p:sp>
        <p:nvSpPr>
          <p:cNvPr id="10" name="Suorakulmainen kolmio 9"/>
          <p:cNvSpPr/>
          <p:nvPr userDrawn="1"/>
        </p:nvSpPr>
        <p:spPr>
          <a:xfrm flipH="1">
            <a:off x="6325128" y="5397500"/>
            <a:ext cx="2812522" cy="311150"/>
          </a:xfrm>
          <a:prstGeom prst="rtTriangl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0" r:id="rId3"/>
    <p:sldLayoutId id="2147483650" r:id="rId4"/>
    <p:sldLayoutId id="2147483667" r:id="rId5"/>
    <p:sldLayoutId id="2147483652" r:id="rId6"/>
    <p:sldLayoutId id="2147483672" r:id="rId7"/>
    <p:sldLayoutId id="2147483671" r:id="rId8"/>
    <p:sldLayoutId id="214748365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D1D1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1D1D1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fi-FI" dirty="0" smtClean="0">
                <a:cs typeface="Tahoma" pitchFamily="34" charset="0"/>
              </a:rPr>
              <a:t>Imatran kaupunki liikuntapalvelut</a:t>
            </a:r>
            <a:br>
              <a:rPr lang="fi-FI" dirty="0" smtClean="0">
                <a:cs typeface="Tahoma" pitchFamily="34" charset="0"/>
              </a:rPr>
            </a:br>
            <a:endParaRPr lang="fi-FI" sz="1050" b="1" dirty="0"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Vanhusneuvosto </a:t>
            </a:r>
            <a:r>
              <a:rPr lang="fi-FI" dirty="0" smtClean="0"/>
              <a:t>19.9.2018/ Kirsi Mäyrä</a:t>
            </a:r>
            <a:endParaRPr lang="fi-FI" dirty="0">
              <a:solidFill>
                <a:srgbClr val="FFFFF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>
                <a:latin typeface="Georgia" panose="02040502050405020303" pitchFamily="18" charset="0"/>
              </a:rPr>
              <a:pPr/>
              <a:t>1</a:t>
            </a:fld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Liikuntapalveluiden tehtäviä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Uinninvalvonta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Uinninopetus, alakoulut, eskarit, </a:t>
            </a:r>
            <a:r>
              <a:rPr lang="fi-FI" dirty="0" smtClean="0"/>
              <a:t>lähikunnat, harjaantumiskoulu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Ryhmien ohjaus (</a:t>
            </a:r>
            <a:r>
              <a:rPr lang="fi-FI" dirty="0" smtClean="0"/>
              <a:t>terveys-, </a:t>
            </a:r>
            <a:r>
              <a:rPr lang="fi-FI" dirty="0"/>
              <a:t>erityisliikunta, matalan kynnyksen ryhmät, kurssit, </a:t>
            </a:r>
            <a:r>
              <a:rPr lang="fi-FI" dirty="0" err="1"/>
              <a:t>tyky</a:t>
            </a:r>
            <a:r>
              <a:rPr lang="fi-FI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Koululiikunta </a:t>
            </a:r>
            <a:r>
              <a:rPr lang="fi-FI" dirty="0" smtClean="0"/>
              <a:t>(Liikkuvakoulu</a:t>
            </a:r>
            <a:r>
              <a:rPr lang="fi-FI" dirty="0"/>
              <a:t>, </a:t>
            </a:r>
            <a:r>
              <a:rPr lang="fi-FI" dirty="0" smtClean="0"/>
              <a:t>kilpailutoiminta, tapahtumat)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Lasten liikunta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Terveysliikunta (yhteistyö</a:t>
            </a:r>
            <a:r>
              <a:rPr lang="fi-FI" dirty="0"/>
              <a:t>, tapahtumat, kampanjat, uudet toiminnat, markkinointi, </a:t>
            </a:r>
            <a:r>
              <a:rPr lang="fi-FI" dirty="0" smtClean="0"/>
              <a:t>luennot, kortit)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Eritysliikunta ( </a:t>
            </a:r>
            <a:r>
              <a:rPr lang="fi-FI" dirty="0"/>
              <a:t>yhteistyö, tilat, tapahtumat, toiminnat, luennot, kortit)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Liikuntaneuvonta </a:t>
            </a:r>
            <a:r>
              <a:rPr lang="fi-FI" dirty="0" smtClean="0"/>
              <a:t>(liikkumislähete, </a:t>
            </a:r>
            <a:r>
              <a:rPr lang="fi-FI" dirty="0"/>
              <a:t>henkilökohtaiset ohjelmat, terveyskuntotestit, matalan kynnyksen ryhmät)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Hankkeet ja ohjelmat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Pelastakaa Lapset – uinninopetus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Selvitykset, </a:t>
            </a:r>
            <a:r>
              <a:rPr lang="fi-FI" dirty="0" smtClean="0"/>
              <a:t>esitykset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Senioripassi, BMI-kortti, erityisliikunnankortti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00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fi-FI" altLang="fi-FI" sz="3333" dirty="0"/>
              <a:t>Terveys- ja erityisliikunta/</a:t>
            </a:r>
            <a:br>
              <a:rPr lang="fi-FI" altLang="fi-FI" sz="3333" dirty="0"/>
            </a:br>
            <a:r>
              <a:rPr lang="fi-FI" altLang="fi-FI" sz="3333" dirty="0"/>
              <a:t>ohjattu </a:t>
            </a:r>
            <a:r>
              <a:rPr lang="fi-FI" altLang="fi-FI" sz="3333" dirty="0" smtClean="0"/>
              <a:t>toiminta</a:t>
            </a:r>
            <a:endParaRPr lang="fi-FI" altLang="fi-FI" sz="3333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fi-FI" altLang="fi-FI" sz="1600" dirty="0" smtClean="0"/>
              <a:t>- Ohjatut ryhmät suunnattu lähinnä eläkeikäisille, erityisryhmille ja terveytensä kannalta vähän liikkuville </a:t>
            </a:r>
          </a:p>
          <a:p>
            <a:r>
              <a:rPr lang="fi-FI" altLang="fi-FI" sz="1600" dirty="0" smtClean="0"/>
              <a:t>-    Ohjatut ryhmät:  </a:t>
            </a:r>
            <a:r>
              <a:rPr lang="fi-FI" altLang="fi-FI" sz="1600" dirty="0" smtClean="0"/>
              <a:t>vesivoimistelu</a:t>
            </a:r>
            <a:r>
              <a:rPr lang="fi-FI" altLang="fi-FI" sz="1600" dirty="0"/>
              <a:t>, vesijuoksu, kuntosalitoiminta, </a:t>
            </a:r>
            <a:r>
              <a:rPr lang="fi-FI" altLang="fi-FI" sz="1600" dirty="0" smtClean="0"/>
              <a:t>saliliikunta, </a:t>
            </a:r>
            <a:r>
              <a:rPr lang="fi-FI" altLang="fi-FI" sz="1600" dirty="0" smtClean="0"/>
              <a:t>  kurssit ja </a:t>
            </a:r>
            <a:r>
              <a:rPr lang="fi-FI" altLang="fi-FI" sz="1600" dirty="0" smtClean="0"/>
              <a:t>vertaisohjaajien ryhmät n. 900 </a:t>
            </a:r>
            <a:r>
              <a:rPr lang="fi-FI" altLang="fi-FI" sz="1600" dirty="0"/>
              <a:t>hlöä viikossa</a:t>
            </a:r>
          </a:p>
          <a:p>
            <a:pPr marL="285750" indent="-285750">
              <a:buFontTx/>
              <a:buChar char="-"/>
            </a:pPr>
            <a:r>
              <a:rPr lang="fi-FI" altLang="fi-FI" sz="1600" dirty="0" smtClean="0"/>
              <a:t>Liikuntaneuvonta, liikkumislähete, terveyskuntotestaus, henkilökohtaiset ohjelmat, </a:t>
            </a:r>
            <a:r>
              <a:rPr lang="fi-FI" altLang="fi-FI" sz="1600" dirty="0" smtClean="0"/>
              <a:t>työikäiset </a:t>
            </a:r>
            <a:r>
              <a:rPr lang="fi-FI" altLang="fi-FI" sz="1600" dirty="0" smtClean="0"/>
              <a:t>ja ikääntyneet </a:t>
            </a:r>
          </a:p>
          <a:p>
            <a:pPr marL="285750" indent="-285750">
              <a:buFontTx/>
              <a:buChar char="-"/>
            </a:pPr>
            <a:r>
              <a:rPr lang="fi-FI" altLang="fi-FI" sz="1600" dirty="0" smtClean="0"/>
              <a:t>Yhteistyötä paikallisesti, alueellisesti ja valtakunnallisesti</a:t>
            </a:r>
          </a:p>
          <a:p>
            <a:pPr marL="285750" indent="-285750">
              <a:buFontTx/>
              <a:buChar char="-"/>
            </a:pPr>
            <a:r>
              <a:rPr lang="fi-FI" altLang="fi-FI" sz="1600" dirty="0" smtClean="0"/>
              <a:t>Yhteistyökumppaneina  järjestöt, seurat, muut toimialat, </a:t>
            </a:r>
            <a:r>
              <a:rPr lang="fi-FI" altLang="fi-FI" sz="1600" dirty="0" err="1" smtClean="0"/>
              <a:t>Eksote</a:t>
            </a:r>
            <a:r>
              <a:rPr lang="fi-FI" altLang="fi-FI" sz="1600" dirty="0" smtClean="0"/>
              <a:t>, oppilaitokset, kuntalaiset, yksityissektori jne.</a:t>
            </a:r>
          </a:p>
          <a:p>
            <a:pPr marL="285750" indent="-285750">
              <a:buFontTx/>
              <a:buChar char="-"/>
            </a:pPr>
            <a:r>
              <a:rPr lang="fi-FI" altLang="fi-FI" sz="1600" dirty="0" smtClean="0"/>
              <a:t>Tapahtumat mm.  Liiku kanssamme, Remppatori</a:t>
            </a:r>
          </a:p>
          <a:p>
            <a:pPr marL="285750" indent="-285750">
              <a:buFontTx/>
              <a:buChar char="-"/>
            </a:pPr>
            <a:r>
              <a:rPr lang="fi-FI" altLang="fi-FI" sz="1600" dirty="0" smtClean="0"/>
              <a:t> </a:t>
            </a:r>
            <a:r>
              <a:rPr lang="fi-FI" altLang="fi-FI" sz="1600" dirty="0"/>
              <a:t>E</a:t>
            </a:r>
            <a:r>
              <a:rPr lang="fi-FI" altLang="fi-FI" sz="1600" dirty="0" smtClean="0"/>
              <a:t>sittelyt, luennot, koulutukset</a:t>
            </a:r>
          </a:p>
          <a:p>
            <a:pPr marL="285750" indent="-285750">
              <a:buFontTx/>
              <a:buChar char="-"/>
            </a:pPr>
            <a:endParaRPr lang="fi-FI" altLang="fi-FI" sz="1600" dirty="0" smtClean="0"/>
          </a:p>
          <a:p>
            <a:pPr marL="285750" indent="-285750">
              <a:buFontTx/>
              <a:buChar char="-"/>
            </a:pPr>
            <a:endParaRPr lang="fi-FI" altLang="fi-FI" sz="1600" dirty="0" smtClean="0"/>
          </a:p>
          <a:p>
            <a:pPr marL="285750" indent="-285750">
              <a:buFontTx/>
              <a:buChar char="-"/>
            </a:pPr>
            <a:endParaRPr lang="fi-FI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1196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998002" y="381000"/>
            <a:ext cx="7328861" cy="952500"/>
          </a:xfrm>
        </p:spPr>
        <p:txBody>
          <a:bodyPr>
            <a:normAutofit/>
          </a:bodyPr>
          <a:lstStyle/>
          <a:p>
            <a:r>
              <a:rPr lang="fi-FI" altLang="fi-FI" sz="3333" dirty="0" smtClean="0"/>
              <a:t>Hankkeet ja ohjelmat</a:t>
            </a:r>
            <a:endParaRPr lang="fi-FI" altLang="fi-FI" sz="3333" dirty="0"/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1332178" y="1333500"/>
            <a:ext cx="6858000" cy="3984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altLang="fi-FI" sz="1333" dirty="0" smtClean="0">
                <a:latin typeface="Arial" panose="020B0604020202020204" pitchFamily="34" charset="0"/>
              </a:rPr>
              <a:t>Liikunnallisen elämäntavan kehittäminen Imatralla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sz="1333" dirty="0" smtClean="0">
                <a:latin typeface="Arial" panose="020B0604020202020204" pitchFamily="34" charset="0"/>
              </a:rPr>
              <a:t>		- varhaiskasvatus ja esikoulu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sz="1333" dirty="0">
                <a:latin typeface="Arial" panose="020B0604020202020204" pitchFamily="34" charset="0"/>
              </a:rPr>
              <a:t>	</a:t>
            </a:r>
            <a:r>
              <a:rPr lang="fi-FI" altLang="fi-FI" sz="1333" dirty="0" smtClean="0">
                <a:latin typeface="Arial" panose="020B0604020202020204" pitchFamily="34" charset="0"/>
              </a:rPr>
              <a:t>	- lasten ja perheiden vapaa-ajan liikunta (liikuntamaat, liikuntapiknik)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sz="1333" dirty="0">
                <a:latin typeface="Arial" panose="020B0604020202020204" pitchFamily="34" charset="0"/>
              </a:rPr>
              <a:t>	</a:t>
            </a:r>
            <a:r>
              <a:rPr lang="fi-FI" altLang="fi-FI" sz="1333" dirty="0" smtClean="0">
                <a:latin typeface="Arial" panose="020B0604020202020204" pitchFamily="34" charset="0"/>
              </a:rPr>
              <a:t>	- erityislasten ja –aikuisten harrastustoiminta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sz="1333" dirty="0">
                <a:latin typeface="Arial" panose="020B0604020202020204" pitchFamily="34" charset="0"/>
              </a:rPr>
              <a:t>	</a:t>
            </a:r>
            <a:r>
              <a:rPr lang="fi-FI" altLang="fi-FI" sz="1333" dirty="0" smtClean="0">
                <a:latin typeface="Arial" panose="020B0604020202020204" pitchFamily="34" charset="0"/>
              </a:rPr>
              <a:t>	- työttömien liikunnan tukeminen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sz="1333" dirty="0" smtClean="0">
                <a:latin typeface="Arial" panose="020B0604020202020204" pitchFamily="34" charset="0"/>
              </a:rPr>
              <a:t>Liikkuva Koulu</a:t>
            </a:r>
            <a:endParaRPr lang="fi-FI" altLang="fi-FI" sz="1333" dirty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r>
              <a:rPr lang="fi-FI" altLang="fi-FI" sz="1333" dirty="0" smtClean="0">
                <a:latin typeface="Arial" panose="020B0604020202020204" pitchFamily="34" charset="0"/>
              </a:rPr>
              <a:t>- yhteistyö koulujen kanssa, </a:t>
            </a:r>
            <a:r>
              <a:rPr lang="fi-FI" altLang="fi-FI" sz="1333" dirty="0" err="1" smtClean="0">
                <a:latin typeface="Arial" panose="020B0604020202020204" pitchFamily="34" charset="0"/>
              </a:rPr>
              <a:t>moverit</a:t>
            </a:r>
            <a:endParaRPr lang="fi-FI" altLang="fi-FI" sz="1333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1333" dirty="0" smtClean="0">
                <a:latin typeface="Arial" panose="020B0604020202020204" pitchFamily="34" charset="0"/>
              </a:rPr>
              <a:t>Liikunta </a:t>
            </a:r>
            <a:r>
              <a:rPr lang="fi-FI" altLang="fi-FI" sz="1333" dirty="0">
                <a:latin typeface="Arial" panose="020B0604020202020204" pitchFamily="34" charset="0"/>
              </a:rPr>
              <a:t>yhdistää –</a:t>
            </a:r>
            <a:r>
              <a:rPr lang="fi-FI" altLang="fi-FI" sz="1333" dirty="0" smtClean="0">
                <a:latin typeface="Arial" panose="020B0604020202020204" pitchFamily="34" charset="0"/>
              </a:rPr>
              <a:t>hanke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1333" dirty="0">
                <a:latin typeface="Arial" panose="020B0604020202020204" pitchFamily="34" charset="0"/>
              </a:rPr>
              <a:t>	</a:t>
            </a:r>
            <a:r>
              <a:rPr lang="fi-FI" altLang="fi-FI" sz="1333" dirty="0" smtClean="0">
                <a:latin typeface="Arial" panose="020B0604020202020204" pitchFamily="34" charset="0"/>
              </a:rPr>
              <a:t>	- yhteishanke </a:t>
            </a:r>
            <a:r>
              <a:rPr lang="fi-FI" altLang="fi-FI" sz="1333" dirty="0" err="1">
                <a:latin typeface="Arial" panose="020B0604020202020204" pitchFamily="34" charset="0"/>
              </a:rPr>
              <a:t>Lpr:n</a:t>
            </a:r>
            <a:r>
              <a:rPr lang="fi-FI" altLang="fi-FI" sz="1333" dirty="0">
                <a:latin typeface="Arial" panose="020B0604020202020204" pitchFamily="34" charset="0"/>
              </a:rPr>
              <a:t> kanssa maahanmuuttajien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i-FI" altLang="fi-FI" sz="1333" dirty="0">
                <a:latin typeface="Arial" panose="020B0604020202020204" pitchFamily="34" charset="0"/>
              </a:rPr>
              <a:t>kotouttaminen liikunnan avulla yhteistyössä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fi-FI" altLang="fi-FI" sz="1333" dirty="0" smtClean="0">
                <a:latin typeface="Arial" panose="020B0604020202020204" pitchFamily="34" charset="0"/>
              </a:rPr>
              <a:t>- mm. järjestöt, seurat, </a:t>
            </a:r>
            <a:r>
              <a:rPr lang="fi-FI" altLang="fi-FI" sz="1333" dirty="0" err="1" smtClean="0">
                <a:latin typeface="Arial" panose="020B0604020202020204" pitchFamily="34" charset="0"/>
              </a:rPr>
              <a:t>Eksote</a:t>
            </a:r>
            <a:r>
              <a:rPr lang="fi-FI" altLang="fi-FI" sz="1333" dirty="0" smtClean="0">
                <a:latin typeface="Arial" panose="020B0604020202020204" pitchFamily="34" charset="0"/>
              </a:rPr>
              <a:t>, Saimia, </a:t>
            </a:r>
            <a:r>
              <a:rPr lang="fi-FI" altLang="fi-FI" sz="1333" dirty="0" err="1" smtClean="0">
                <a:latin typeface="Arial" panose="020B0604020202020204" pitchFamily="34" charset="0"/>
              </a:rPr>
              <a:t>Te-toimisto</a:t>
            </a:r>
            <a:endParaRPr lang="fi-FI" altLang="fi-FI" sz="1333" dirty="0" smtClean="0">
              <a:latin typeface="Arial" panose="020B0604020202020204" pitchFamily="34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fi-FI" altLang="fi-FI" sz="1333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altLang="fi-FI" sz="1333" dirty="0" smtClean="0">
                <a:latin typeface="Arial" panose="020B0604020202020204" pitchFamily="34" charset="0"/>
              </a:rPr>
              <a:t>Voimaa vanhuuteen – ohjelma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fi-FI" altLang="fi-FI" sz="1333" dirty="0" smtClean="0">
                <a:latin typeface="Arial" panose="020B0604020202020204" pitchFamily="34" charset="0"/>
              </a:rPr>
              <a:t>ohjelman avulla pyritään vaikuttamaan ja kehittämään  ikäihmisten liikuntaa, toimintakykyä, terveyttä ja ulkoilumahdollisuuksia</a:t>
            </a:r>
          </a:p>
          <a:p>
            <a:pPr lvl="2">
              <a:lnSpc>
                <a:spcPct val="80000"/>
              </a:lnSpc>
              <a:buFontTx/>
              <a:buChar char="-"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Char char="-"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i-FI" altLang="fi-FI" sz="1333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fi-FI" altLang="fi-FI" sz="1333" dirty="0"/>
          </a:p>
          <a:p>
            <a:pPr>
              <a:lnSpc>
                <a:spcPct val="80000"/>
              </a:lnSpc>
            </a:pPr>
            <a:endParaRPr lang="fi-FI" altLang="fi-FI" sz="1333" dirty="0"/>
          </a:p>
        </p:txBody>
      </p:sp>
    </p:spTree>
    <p:extLst>
      <p:ext uri="{BB962C8B-B14F-4D97-AF65-F5344CB8AC3E}">
        <p14:creationId xmlns:p14="http://schemas.microsoft.com/office/powerpoint/2010/main" val="20038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Ikääntyneille suunnatut palvelut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i-FI" sz="1600" dirty="0" smtClean="0"/>
              <a:t>Ryhmät</a:t>
            </a:r>
          </a:p>
          <a:p>
            <a:pPr marL="285750" indent="-285750">
              <a:buFontTx/>
              <a:buChar char="-"/>
            </a:pPr>
            <a:r>
              <a:rPr lang="fi-FI" sz="1600" dirty="0" smtClean="0"/>
              <a:t>Senioripassi</a:t>
            </a:r>
          </a:p>
          <a:p>
            <a:pPr marL="285750" indent="-285750">
              <a:buFontTx/>
              <a:buChar char="-"/>
            </a:pPr>
            <a:r>
              <a:rPr lang="fi-FI" sz="1600" dirty="0" smtClean="0"/>
              <a:t>Järjestöyhteistyö; tiedotus, esittelyt, tapahtumapäivät, testit</a:t>
            </a:r>
          </a:p>
          <a:p>
            <a:pPr marL="285750" indent="-285750">
              <a:buFontTx/>
              <a:buChar char="-"/>
            </a:pPr>
            <a:r>
              <a:rPr lang="fi-FI" sz="1600" dirty="0" smtClean="0"/>
              <a:t>Tapahtumat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Terveyskuntotestit, henkilökohtaiset </a:t>
            </a:r>
            <a:r>
              <a:rPr lang="fi-FI" sz="1600" dirty="0" smtClean="0"/>
              <a:t>ohjelmat</a:t>
            </a:r>
            <a:endParaRPr lang="fi-FI" sz="1600" dirty="0"/>
          </a:p>
          <a:p>
            <a:r>
              <a:rPr lang="fi-FI" sz="1600" dirty="0"/>
              <a:t> </a:t>
            </a:r>
            <a:r>
              <a:rPr lang="fi-FI" sz="1600" dirty="0" smtClean="0"/>
              <a:t>-    </a:t>
            </a:r>
            <a:r>
              <a:rPr lang="fi-FI" sz="1600" dirty="0" err="1" smtClean="0"/>
              <a:t>Eksote</a:t>
            </a:r>
            <a:r>
              <a:rPr lang="fi-FI" sz="1600" dirty="0" smtClean="0"/>
              <a:t> ja oppilaitos yhteistyö; ryhmät, tapahtumat, koulutus</a:t>
            </a:r>
          </a:p>
          <a:p>
            <a:pPr marL="285750" indent="-285750">
              <a:buFontTx/>
              <a:buChar char="-"/>
            </a:pPr>
            <a:r>
              <a:rPr lang="fi-FI" sz="1600" dirty="0" smtClean="0"/>
              <a:t>Voimaa vanhuuteen –ohjelma v- 2017 lähtien</a:t>
            </a:r>
          </a:p>
          <a:p>
            <a:pPr marL="285750" indent="-285750">
              <a:buFontTx/>
              <a:buChar char="-"/>
            </a:pPr>
            <a:r>
              <a:rPr lang="fi-FI" sz="1600" dirty="0" err="1" smtClean="0"/>
              <a:t>AviaSport</a:t>
            </a:r>
            <a:r>
              <a:rPr lang="fi-FI" sz="1600" dirty="0" smtClean="0"/>
              <a:t> -ryhmä</a:t>
            </a:r>
          </a:p>
          <a:p>
            <a:pPr lvl="1" indent="0">
              <a:buNone/>
            </a:pPr>
            <a:endParaRPr lang="fi-FI" sz="1600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1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Mukautettu 3">
      <a:dk1>
        <a:srgbClr val="000000"/>
      </a:dk1>
      <a:lt1>
        <a:sysClr val="window" lastClr="FFFFFF"/>
      </a:lt1>
      <a:dk2>
        <a:srgbClr val="ED6C3A"/>
      </a:dk2>
      <a:lt2>
        <a:srgbClr val="FFFFFE"/>
      </a:lt2>
      <a:accent1>
        <a:srgbClr val="ED6C36"/>
      </a:accent1>
      <a:accent2>
        <a:srgbClr val="5B2C3F"/>
      </a:accent2>
      <a:accent3>
        <a:srgbClr val="5AC3E8"/>
      </a:accent3>
      <a:accent4>
        <a:srgbClr val="A3C95D"/>
      </a:accent4>
      <a:accent5>
        <a:srgbClr val="FFD75D"/>
      </a:accent5>
      <a:accent6>
        <a:srgbClr val="CDC693"/>
      </a:accent6>
      <a:hlink>
        <a:srgbClr val="5B2C3F"/>
      </a:hlink>
      <a:folHlink>
        <a:srgbClr val="5B2C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atra_pp-pohja_georgia_2018" id="{2DD35E5C-F145-4810-98A3-4EBED91F3FB6}" vid="{A8055BE4-603D-4CB1-98B5-468F7EDCE1A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547a2840f4c4908bae3582247e377a1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Aineistot kaikille</TermName>
          <TermId xmlns="http://schemas.microsoft.com/office/infopath/2007/PartnerControls">cf6e1c9e-929a-484f-8674-bb89546e6411</TermId>
        </TermInfo>
      </Terms>
    </n547a2840f4c4908bae3582247e377a1>
    <h69d9177441543c79f0d0d4433bc13ac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Lomake</TermName>
          <TermId xmlns="http://schemas.microsoft.com/office/infopath/2007/PartnerControls">d817d0a2-3d03-432b-9318-6e8183e888d8</TermId>
        </TermInfo>
      </Terms>
    </h69d9177441543c79f0d0d4433bc13ac>
    <c93af028e68b4ec18d46cb24ea894b48 xmlns="e8687a72-8dae-4191-ae00-969384e7a9a0">
      <Terms xmlns="http://schemas.microsoft.com/office/infopath/2007/PartnerControls"/>
    </c93af028e68b4ec18d46cb24ea894b48>
    <TaxCatchAll xmlns="e8687a72-8dae-4191-ae00-969384e7a9a0">
      <Value>23</Value>
      <Value>4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E5E8BF6D57202A4D84907C376D42216F" ma:contentTypeVersion="12" ma:contentTypeDescription="AreenaIntra dokumentti" ma:contentTypeScope="" ma:versionID="c344339e99af71f08d56c61b94f4059c">
  <xsd:schema xmlns:xsd="http://www.w3.org/2001/XMLSchema" xmlns:xs="http://www.w3.org/2001/XMLSchema" xmlns:p="http://schemas.microsoft.com/office/2006/metadata/properties" xmlns:ns2="e8687a72-8dae-4191-ae00-969384e7a9a0" xmlns:ns3="058cd46d-87ed-48c8-a499-09b9c6428465" xmlns:ns4="ac62569f-b101-45fc-9461-2f16996f697c" targetNamespace="http://schemas.microsoft.com/office/2006/metadata/properties" ma:root="true" ma:fieldsID="64f69a3cb8e254b1cc553f22ae5e8807" ns2:_="" ns3:_="" ns4:_="">
    <xsd:import namespace="e8687a72-8dae-4191-ae00-969384e7a9a0"/>
    <xsd:import namespace="058cd46d-87ed-48c8-a499-09b9c6428465"/>
    <xsd:import namespace="ac62569f-b101-45fc-9461-2f16996f697c"/>
    <xsd:element name="properties">
      <xsd:complexType>
        <xsd:sequence>
          <xsd:element name="documentManagement">
            <xsd:complexType>
              <xsd:all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87a72-8dae-4191-ae00-969384e7a9a0" elementFormDefault="qualified">
    <xsd:import namespace="http://schemas.microsoft.com/office/2006/documentManagement/types"/>
    <xsd:import namespace="http://schemas.microsoft.com/office/infopath/2007/PartnerControls"/>
    <xsd:element name="h69d9177441543c79f0d0d4433bc13ac" ma:index="11" ma:taxonomy="true" ma:internalName="h69d9177441543c79f0d0d4433bc13ac" ma:taxonomyFieldName="AreenaIntraDokumenttityyppi" ma:displayName="Dokumenttityyppi" ma:default="" ma:fieldId="{169d9177-4415-43c7-9f0d-0d4433bc13ac}" ma:sspId="e9c048e0-b0e2-47cc-85cd-f7a3e9d08fcd" ma:termSetId="a40d5cde-3dbd-4470-b744-cba7a8b6bb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Luokituksen Kaikki-sarake" ma:description="" ma:hidden="true" ma:list="{88069b30-8d7e-4171-899b-6c2bdc0ab5dd}" ma:internalName="TaxCatchAll" ma:showField="CatchAllData" ma:web="e8687a72-8dae-4191-ae00-969384e7a9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3" ma:taxonomy="true" ma:internalName="n547a2840f4c4908bae3582247e377a1" ma:taxonomyFieldName="AreenaIntraYritys" ma:displayName="Toiminto" ma:readOnly="false" ma:default="" ma:fieldId="{7547a284-0f4c-4908-bae3-582247e377a1}" ma:sspId="e9c048e0-b0e2-47cc-85cd-f7a3e9d08fcd" ma:termSetId="0c2a8218-5aef-4b9b-b18a-4235ec94ba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4" nillable="true" ma:taxonomy="true" ma:internalName="c93af028e68b4ec18d46cb24ea894b48" ma:taxonomyFieldName="AreenaIntraAjankohta" ma:displayName="Ajankohta" ma:default="" ma:fieldId="{c93af028-e68b-4ec1-8d46-cb24ea894b48}" ma:sspId="e9c048e0-b0e2-47cc-85cd-f7a3e9d08fcd" ma:termSetId="30be4dd7-ee69-4686-90fe-4b27593d10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cd46d-87ed-48c8-a499-09b9c6428465" elementFormDefault="qualified">
    <xsd:import namespace="http://schemas.microsoft.com/office/2006/documentManagement/types"/>
    <xsd:import namespace="http://schemas.microsoft.com/office/infopath/2007/PartnerControls"/>
    <xsd:element name="LastSharedByUser" ma:index="19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2569f-b101-45fc-9461-2f16996f6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92C98-DD1D-4D70-ACB6-D134D7987A29}">
  <ds:schemaRefs>
    <ds:schemaRef ds:uri="http://schemas.microsoft.com/office/2006/metadata/properties"/>
    <ds:schemaRef ds:uri="ac62569f-b101-45fc-9461-2f16996f697c"/>
    <ds:schemaRef ds:uri="http://purl.org/dc/elements/1.1/"/>
    <ds:schemaRef ds:uri="http://schemas.microsoft.com/office/2006/documentManagement/types"/>
    <ds:schemaRef ds:uri="e8687a72-8dae-4191-ae00-969384e7a9a0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58cd46d-87ed-48c8-a499-09b9c6428465"/>
  </ds:schemaRefs>
</ds:datastoreItem>
</file>

<file path=customXml/itemProps2.xml><?xml version="1.0" encoding="utf-8"?>
<ds:datastoreItem xmlns:ds="http://schemas.openxmlformats.org/officeDocument/2006/customXml" ds:itemID="{F3F52A2C-6799-4F85-B226-13A79F4FB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87a72-8dae-4191-ae00-969384e7a9a0"/>
    <ds:schemaRef ds:uri="058cd46d-87ed-48c8-a499-09b9c6428465"/>
    <ds:schemaRef ds:uri="ac62569f-b101-45fc-9461-2f16996f6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6243B3-E776-4D4B-BF32-8C500AA166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Imatra_pp-pohja_georgia_2018</Template>
  <TotalTime>251</TotalTime>
  <Words>239</Words>
  <Application>Microsoft Office PowerPoint</Application>
  <PresentationFormat>Näytössä katseltava esitys (16:10)</PresentationFormat>
  <Paragraphs>59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Tahoma</vt:lpstr>
      <vt:lpstr>Office-teema</vt:lpstr>
      <vt:lpstr>Imatran kaupunki liikuntapalvelut </vt:lpstr>
      <vt:lpstr>Liikuntapalveluiden tehtäviä</vt:lpstr>
      <vt:lpstr>Terveys- ja erityisliikunta/ ohjattu toiminta</vt:lpstr>
      <vt:lpstr>Hankkeet ja ohjelmat</vt:lpstr>
      <vt:lpstr>Ikääntyneille suunnatut palvelut</vt:lpstr>
    </vt:vector>
  </TitlesOfParts>
  <Company>Imatra Base Camp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PowerPoint-esityspohja</dc:title>
  <dc:creator>Storhammar Katri</dc:creator>
  <cp:lastModifiedBy>Mäyrä Kirsi</cp:lastModifiedBy>
  <cp:revision>44</cp:revision>
  <cp:lastPrinted>2017-03-22T08:20:01Z</cp:lastPrinted>
  <dcterms:created xsi:type="dcterms:W3CDTF">2018-06-14T12:29:51Z</dcterms:created>
  <dcterms:modified xsi:type="dcterms:W3CDTF">2018-09-12T06:15:54Z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0x010100AA08B6C20633446DB7C637F08F23358C00D1CC8AC89089415292A9D2C309C61E8600E5E8BF6D57202A4D84907C376D42216F</vt:lpwstr>
  </property>
  <property fmtid="{D5CDD505-2E9C-101B-9397-08002B2CF9AE}" pid="3" name="AreenaIntraAjankohta">
    <vt:lpwstr/>
  </property>
  <property fmtid="{D5CDD505-2E9C-101B-9397-08002B2CF9AE}" pid="4" name="AreenaIntraYritys">
    <vt:lpwstr>23;#Aineistot kaikille|cf6e1c9e-929a-484f-8674-bb89546e6411</vt:lpwstr>
  </property>
  <property fmtid="{D5CDD505-2E9C-101B-9397-08002B2CF9AE}" pid="5" name="AreenaIntraDokumenttityyppi">
    <vt:lpwstr>4;#Lomake|d817d0a2-3d03-432b-9318-6e8183e888d8</vt:lpwstr>
  </property>
</Properties>
</file>