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5" r:id="rId5"/>
    <p:sldMasterId id="2147483679" r:id="rId6"/>
    <p:sldMasterId id="2147483683" r:id="rId7"/>
    <p:sldMasterId id="2147483687" r:id="rId8"/>
    <p:sldMasterId id="2147483691" r:id="rId9"/>
    <p:sldMasterId id="2147483699" r:id="rId10"/>
  </p:sldMasterIdLst>
  <p:notesMasterIdLst>
    <p:notesMasterId r:id="rId33"/>
  </p:notesMasterIdLst>
  <p:handoutMasterIdLst>
    <p:handoutMasterId r:id="rId34"/>
  </p:handoutMasterIdLst>
  <p:sldIdLst>
    <p:sldId id="387" r:id="rId11"/>
    <p:sldId id="365" r:id="rId12"/>
    <p:sldId id="366" r:id="rId13"/>
    <p:sldId id="367" r:id="rId14"/>
    <p:sldId id="357" r:id="rId15"/>
    <p:sldId id="358" r:id="rId16"/>
    <p:sldId id="359" r:id="rId17"/>
    <p:sldId id="370" r:id="rId18"/>
    <p:sldId id="380" r:id="rId19"/>
    <p:sldId id="381" r:id="rId20"/>
    <p:sldId id="382" r:id="rId21"/>
    <p:sldId id="384" r:id="rId22"/>
    <p:sldId id="379" r:id="rId23"/>
    <p:sldId id="378" r:id="rId24"/>
    <p:sldId id="385" r:id="rId25"/>
    <p:sldId id="341" r:id="rId26"/>
    <p:sldId id="322" r:id="rId27"/>
    <p:sldId id="349" r:id="rId28"/>
    <p:sldId id="354" r:id="rId29"/>
    <p:sldId id="362" r:id="rId30"/>
    <p:sldId id="388" r:id="rId31"/>
    <p:sldId id="389" r:id="rId32"/>
  </p:sldIdLst>
  <p:sldSz cx="9144000" cy="5715000" type="screen16x1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1110" y="12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5C7CB-0FF7-224B-AB80-495E0D05C9C2}" type="datetime1">
              <a:rPr lang="fi-FI" smtClean="0"/>
              <a:t>27.1.2020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C8806-4CEA-7D47-ABB4-47F03C7D32B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1064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2E40-48D8-6F4F-8519-EAE17425E2CA}" type="datetime1">
              <a:rPr lang="fi-FI" smtClean="0"/>
              <a:t>27.1.2020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61EE1-23F0-5941-8AC1-6FFEA565D84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86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556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631b67e3a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631b67e3a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19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5827a4e5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5827a4e5e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37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31b67e3a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31b67e3a2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00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f0b4f054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f0b4f054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02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31b67e3a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31b67e3a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8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31b67e3a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31b67e3a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99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44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67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Imatra_kansikuva_25,4x15,8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pic>
        <p:nvPicPr>
          <p:cNvPr id="9" name="Kuva 8" descr="Imatra_kehys_25,4x15,8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63287" cy="57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543551" y="4129980"/>
            <a:ext cx="3359149" cy="911919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43551" y="5041900"/>
            <a:ext cx="3359150" cy="412750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1">
                <a:solidFill>
                  <a:srgbClr val="000000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 descr="Imatra_tunnus_vaaka+tunnuslau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" y="176400"/>
            <a:ext cx="2340000" cy="9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191F38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77686" y="3944983"/>
            <a:ext cx="6858000" cy="98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7852" y="1932945"/>
            <a:ext cx="3588297" cy="120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2340735" y="3573119"/>
            <a:ext cx="4462530" cy="28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fi-FI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Imatran Rakennuttaja Oy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69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191F38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77686" y="3944983"/>
            <a:ext cx="6858000" cy="98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7852" y="1932945"/>
            <a:ext cx="3588297" cy="120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2340735" y="3573119"/>
            <a:ext cx="4462530" cy="28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800">
              <a:buClr>
                <a:srgbClr val="FFFFFF"/>
              </a:buClr>
              <a:buSzPts val="1600"/>
              <a:buFont typeface="Arial"/>
              <a:buNone/>
            </a:pPr>
            <a:r>
              <a:rPr lang="fi-FI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Imatran Rakennuttaja Oy</a:t>
            </a:r>
            <a:endParaRPr sz="10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90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1" y="846476"/>
            <a:ext cx="7290707" cy="8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37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741714"/>
            <a:ext cx="7290707" cy="329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28650" y="509698"/>
            <a:ext cx="7290707" cy="3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581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29842" y="1741714"/>
            <a:ext cx="3868340" cy="7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29842" y="2503149"/>
            <a:ext cx="3868340" cy="265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3"/>
          </p:nvPr>
        </p:nvSpPr>
        <p:spPr>
          <a:xfrm>
            <a:off x="4629150" y="1741714"/>
            <a:ext cx="3887391" cy="7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4"/>
          </p:nvPr>
        </p:nvSpPr>
        <p:spPr>
          <a:xfrm>
            <a:off x="4629150" y="2503149"/>
            <a:ext cx="3887391" cy="265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28651" y="846476"/>
            <a:ext cx="7290707" cy="8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37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5"/>
          </p:nvPr>
        </p:nvSpPr>
        <p:spPr>
          <a:xfrm>
            <a:off x="628650" y="509698"/>
            <a:ext cx="7290707" cy="3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13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191F38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77686" y="3944983"/>
            <a:ext cx="6858000" cy="98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7852" y="1932945"/>
            <a:ext cx="3588297" cy="120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2340735" y="3573119"/>
            <a:ext cx="4462530" cy="28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800">
              <a:buClr>
                <a:srgbClr val="FFFFFF"/>
              </a:buClr>
              <a:buSzPts val="1600"/>
              <a:buFont typeface="Arial"/>
              <a:buNone/>
            </a:pPr>
            <a:r>
              <a:rPr lang="fi-FI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Imatran Rakennuttaja Oy</a:t>
            </a:r>
            <a:endParaRPr sz="10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54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1" y="846476"/>
            <a:ext cx="7290707" cy="8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37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741714"/>
            <a:ext cx="7290707" cy="329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28650" y="509698"/>
            <a:ext cx="7290707" cy="3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365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29842" y="1741714"/>
            <a:ext cx="3868340" cy="7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29842" y="2503149"/>
            <a:ext cx="3868340" cy="265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3"/>
          </p:nvPr>
        </p:nvSpPr>
        <p:spPr>
          <a:xfrm>
            <a:off x="4629150" y="1741714"/>
            <a:ext cx="3887391" cy="7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4"/>
          </p:nvPr>
        </p:nvSpPr>
        <p:spPr>
          <a:xfrm>
            <a:off x="4629150" y="2503149"/>
            <a:ext cx="3887391" cy="265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28651" y="846476"/>
            <a:ext cx="7290707" cy="8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37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5"/>
          </p:nvPr>
        </p:nvSpPr>
        <p:spPr>
          <a:xfrm>
            <a:off x="628650" y="509698"/>
            <a:ext cx="7290707" cy="3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751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191F38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77686" y="3944983"/>
            <a:ext cx="6858000" cy="98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7852" y="1932945"/>
            <a:ext cx="3588297" cy="120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2340735" y="3573119"/>
            <a:ext cx="4462530" cy="28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800">
              <a:buClr>
                <a:srgbClr val="FFFFFF"/>
              </a:buClr>
              <a:buSzPts val="1600"/>
              <a:buFont typeface="Arial"/>
              <a:buNone/>
            </a:pPr>
            <a:r>
              <a:rPr lang="fi-FI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Imatran Rakennuttaja Oy</a:t>
            </a:r>
            <a:endParaRPr sz="10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936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1" y="846476"/>
            <a:ext cx="7290707" cy="8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37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741714"/>
            <a:ext cx="7290707" cy="329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28650" y="509698"/>
            <a:ext cx="7290707" cy="3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38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Imatra_välidia_25,4x15,87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7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33801" y="1869380"/>
            <a:ext cx="5168900" cy="911919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400" i="1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33801" y="2787650"/>
            <a:ext cx="5168900" cy="412750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>
                <a:solidFill>
                  <a:srgbClr val="FFFFFE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 descr="Imatra_tunnus_vaaka+tunnusla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" y="176894"/>
            <a:ext cx="2340000" cy="9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29842" y="1741714"/>
            <a:ext cx="3868340" cy="7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29842" y="2503149"/>
            <a:ext cx="3868340" cy="265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3"/>
          </p:nvPr>
        </p:nvSpPr>
        <p:spPr>
          <a:xfrm>
            <a:off x="4629150" y="1741714"/>
            <a:ext cx="3887391" cy="7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4"/>
          </p:nvPr>
        </p:nvSpPr>
        <p:spPr>
          <a:xfrm>
            <a:off x="4629150" y="2503149"/>
            <a:ext cx="3887391" cy="265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28651" y="846476"/>
            <a:ext cx="7290707" cy="8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37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5"/>
          </p:nvPr>
        </p:nvSpPr>
        <p:spPr>
          <a:xfrm>
            <a:off x="628650" y="509698"/>
            <a:ext cx="7290707" cy="3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334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191F38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77686" y="3944983"/>
            <a:ext cx="6858000" cy="98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7852" y="1932945"/>
            <a:ext cx="3588297" cy="120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2340735" y="3573119"/>
            <a:ext cx="4462530" cy="28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800">
              <a:buClr>
                <a:srgbClr val="FFFFFF"/>
              </a:buClr>
              <a:buSzPts val="1600"/>
              <a:buFont typeface="Arial"/>
              <a:buNone/>
            </a:pPr>
            <a:r>
              <a:rPr lang="fi-FI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Imatran Rakennuttaja Oy</a:t>
            </a:r>
            <a:endParaRPr sz="10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41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1" y="846476"/>
            <a:ext cx="7290707" cy="8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37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741714"/>
            <a:ext cx="7290707" cy="329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28650" y="509698"/>
            <a:ext cx="7290707" cy="3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58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29842" y="1741714"/>
            <a:ext cx="3868340" cy="7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29842" y="2503149"/>
            <a:ext cx="3868340" cy="265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3"/>
          </p:nvPr>
        </p:nvSpPr>
        <p:spPr>
          <a:xfrm>
            <a:off x="4629150" y="1741714"/>
            <a:ext cx="3887391" cy="7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4"/>
          </p:nvPr>
        </p:nvSpPr>
        <p:spPr>
          <a:xfrm>
            <a:off x="4629150" y="2503149"/>
            <a:ext cx="3887391" cy="265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28651" y="846476"/>
            <a:ext cx="7290707" cy="8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37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5"/>
          </p:nvPr>
        </p:nvSpPr>
        <p:spPr>
          <a:xfrm>
            <a:off x="628650" y="509698"/>
            <a:ext cx="7290707" cy="3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671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191F38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77686" y="3944983"/>
            <a:ext cx="6858000" cy="98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7852" y="1932945"/>
            <a:ext cx="3588297" cy="120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2340735" y="3573119"/>
            <a:ext cx="4462530" cy="28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800">
              <a:buClr>
                <a:srgbClr val="FFFFFF"/>
              </a:buClr>
              <a:buSzPts val="1600"/>
              <a:buFont typeface="Arial"/>
              <a:buNone/>
            </a:pPr>
            <a:r>
              <a:rPr lang="fi-FI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Imatran Rakennuttaja Oy</a:t>
            </a:r>
            <a:endParaRPr sz="10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216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1" y="846476"/>
            <a:ext cx="7290707" cy="8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37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741714"/>
            <a:ext cx="7290707" cy="329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28650" y="509698"/>
            <a:ext cx="7290707" cy="3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414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29842" y="1741714"/>
            <a:ext cx="3868340" cy="7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29842" y="2503149"/>
            <a:ext cx="3868340" cy="265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3"/>
          </p:nvPr>
        </p:nvSpPr>
        <p:spPr>
          <a:xfrm>
            <a:off x="4629150" y="1741714"/>
            <a:ext cx="3887391" cy="7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4"/>
          </p:nvPr>
        </p:nvSpPr>
        <p:spPr>
          <a:xfrm>
            <a:off x="4629150" y="2503149"/>
            <a:ext cx="3887391" cy="265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28651" y="846476"/>
            <a:ext cx="7290707" cy="8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37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5"/>
          </p:nvPr>
        </p:nvSpPr>
        <p:spPr>
          <a:xfrm>
            <a:off x="628650" y="509698"/>
            <a:ext cx="7290707" cy="3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859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191F38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77686" y="3944983"/>
            <a:ext cx="6858000" cy="98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7852" y="1932945"/>
            <a:ext cx="3588297" cy="120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2340735" y="3573119"/>
            <a:ext cx="4462530" cy="28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800">
              <a:buClr>
                <a:srgbClr val="FFFFFF"/>
              </a:buClr>
              <a:buSzPts val="1600"/>
              <a:buFont typeface="Arial"/>
              <a:buNone/>
            </a:pPr>
            <a:r>
              <a:rPr lang="fi-FI" sz="12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Imatran Rakennuttaja Oy</a:t>
            </a:r>
            <a:endParaRPr sz="105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627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1" y="846476"/>
            <a:ext cx="7290707" cy="8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37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741714"/>
            <a:ext cx="7290707" cy="329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28650" y="509698"/>
            <a:ext cx="7290707" cy="3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785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29842" y="1741714"/>
            <a:ext cx="3868340" cy="7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29842" y="2503149"/>
            <a:ext cx="3868340" cy="265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3"/>
          </p:nvPr>
        </p:nvSpPr>
        <p:spPr>
          <a:xfrm>
            <a:off x="4629150" y="1741714"/>
            <a:ext cx="3887391" cy="76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4"/>
          </p:nvPr>
        </p:nvSpPr>
        <p:spPr>
          <a:xfrm>
            <a:off x="4629150" y="2503149"/>
            <a:ext cx="3887391" cy="265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28651" y="846476"/>
            <a:ext cx="7290707" cy="89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375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5"/>
          </p:nvPr>
        </p:nvSpPr>
        <p:spPr>
          <a:xfrm>
            <a:off x="628650" y="509698"/>
            <a:ext cx="7290707" cy="3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91F3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4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Imatra_välidia_25,4x15,87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724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33801" y="1869380"/>
            <a:ext cx="5168900" cy="911919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400" b="1" i="1">
                <a:solidFill>
                  <a:schemeClr val="bg2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33801" y="2787650"/>
            <a:ext cx="5168900" cy="2260600"/>
          </a:xfr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Imatra_tunnus_vaaka+tunnusla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" y="176894"/>
            <a:ext cx="2340000" cy="9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328861" cy="9525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5350" y="1739900"/>
            <a:ext cx="7337681" cy="335556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2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346950" cy="9525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26" y="1739900"/>
            <a:ext cx="7340599" cy="335556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0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328861" cy="9525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35179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7011" y="1739900"/>
            <a:ext cx="35172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7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1" y="787400"/>
            <a:ext cx="3517900" cy="9525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35179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7011" y="1174750"/>
            <a:ext cx="35172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7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1" y="787400"/>
            <a:ext cx="3517900" cy="9525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5350" y="1739900"/>
            <a:ext cx="3517900" cy="33655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07011" y="2981400"/>
            <a:ext cx="3517200" cy="2124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13"/>
          </p:nvPr>
        </p:nvSpPr>
        <p:spPr>
          <a:xfrm>
            <a:off x="4707011" y="769268"/>
            <a:ext cx="3517200" cy="211363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9693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528" y="0"/>
            <a:ext cx="9143472" cy="5715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5408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99760" y="781050"/>
            <a:ext cx="7328861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95350" y="1733550"/>
            <a:ext cx="7337681" cy="3494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500" y="0"/>
            <a:ext cx="44397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25000"/>
                    <a:lumOff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F91EDE1A-9BCA-254C-A3FA-DB4A782DF16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Imatra_tunnus_vaaka+tunnuslaus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0" y="0"/>
            <a:ext cx="1871999" cy="758470"/>
          </a:xfrm>
          <a:prstGeom prst="rect">
            <a:avLst/>
          </a:prstGeom>
        </p:spPr>
      </p:pic>
      <p:sp>
        <p:nvSpPr>
          <p:cNvPr id="10" name="Suorakulmainen kolmio 9"/>
          <p:cNvSpPr/>
          <p:nvPr userDrawn="1"/>
        </p:nvSpPr>
        <p:spPr>
          <a:xfrm flipH="1">
            <a:off x="6325128" y="5397500"/>
            <a:ext cx="2812522" cy="311150"/>
          </a:xfrm>
          <a:prstGeom prst="rtTriangle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4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0" r:id="rId3"/>
    <p:sldLayoutId id="2147483650" r:id="rId4"/>
    <p:sldLayoutId id="2147483667" r:id="rId5"/>
    <p:sldLayoutId id="2147483652" r:id="rId6"/>
    <p:sldLayoutId id="2147483672" r:id="rId7"/>
    <p:sldLayoutId id="2147483671" r:id="rId8"/>
    <p:sldLayoutId id="2147483655" r:id="rId9"/>
    <p:sldLayoutId id="2147483666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Georgia" panose="02040502050405020303" pitchFamily="18" charset="0"/>
          <a:ea typeface="+mj-ea"/>
          <a:cs typeface="Georgia" panose="02040502050405020303" pitchFamily="18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400" b="0" i="0" kern="1200">
          <a:solidFill>
            <a:srgbClr val="1D1D1C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1D1D1C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1D1D1C"/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1D1D1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1D1D1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fi-FI"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fi-FI"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fi-FI" kern="0" smtClean="0"/>
              <a:pPr defTabSz="685800"/>
              <a:t>‹#›</a:t>
            </a:fld>
            <a:endParaRPr lang="fi-FI" kern="0"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994666" y="348100"/>
            <a:ext cx="1218346" cy="477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539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fi-FI"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fi-FI"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fi-FI" kern="0" smtClean="0"/>
              <a:pPr defTabSz="685800"/>
              <a:t>‹#›</a:t>
            </a:fld>
            <a:endParaRPr lang="fi-FI" kern="0"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994666" y="348100"/>
            <a:ext cx="1218346" cy="477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4064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fi-FI"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fi-FI"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fi-FI" kern="0" smtClean="0"/>
              <a:pPr defTabSz="685800"/>
              <a:t>‹#›</a:t>
            </a:fld>
            <a:endParaRPr lang="fi-FI" kern="0"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994666" y="348100"/>
            <a:ext cx="1218346" cy="477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6825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fi-FI"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fi-FI"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fi-FI" kern="0" smtClean="0"/>
              <a:pPr defTabSz="685800"/>
              <a:t>‹#›</a:t>
            </a:fld>
            <a:endParaRPr lang="fi-FI" kern="0"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994666" y="348100"/>
            <a:ext cx="1218346" cy="477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5190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fi-FI"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fi-FI"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fi-FI" kern="0" smtClean="0"/>
              <a:pPr defTabSz="685800"/>
              <a:t>‹#›</a:t>
            </a:fld>
            <a:endParaRPr lang="fi-FI" kern="0"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994666" y="348100"/>
            <a:ext cx="1218346" cy="477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1079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38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1F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91F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fi-FI"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fi-FI"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48F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fi-FI" kern="0" smtClean="0"/>
              <a:pPr defTabSz="685800"/>
              <a:t>‹#›</a:t>
            </a:fld>
            <a:endParaRPr lang="fi-FI" kern="0"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994666" y="348100"/>
            <a:ext cx="1218346" cy="477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39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Asukasilta 28.1.2020 klo 18.00-19:30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dirty="0" smtClean="0"/>
              <a:t>Puheenjohtajana tilaisuudessa toimii Imatran kaupunginhallituksen puheenjohtaja Anna Helminen</a:t>
            </a:r>
          </a:p>
          <a:p>
            <a:r>
              <a:rPr lang="fi-FI" dirty="0" smtClean="0"/>
              <a:t>Kaupunginjohtaja </a:t>
            </a:r>
            <a:r>
              <a:rPr lang="fi-FI" dirty="0"/>
              <a:t>Kai </a:t>
            </a:r>
            <a:r>
              <a:rPr lang="fi-FI" dirty="0" smtClean="0"/>
              <a:t>Roslakka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Avaussanat</a:t>
            </a:r>
          </a:p>
          <a:p>
            <a:endParaRPr lang="fi-FI" dirty="0"/>
          </a:p>
          <a:p>
            <a:r>
              <a:rPr lang="fi-FI" dirty="0" smtClean="0"/>
              <a:t>Hyvinvointipalveluiden päällikkö Arja Kujala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Nykyisen </a:t>
            </a:r>
            <a:r>
              <a:rPr lang="fi-FI" dirty="0"/>
              <a:t>uimahallin ja urheilutalon peruskorjausselvitys </a:t>
            </a:r>
            <a:r>
              <a:rPr lang="fi-FI" dirty="0" smtClean="0"/>
              <a:t>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Uimahallin ja urheilutalon sijoittumispaikkojen </a:t>
            </a:r>
            <a:r>
              <a:rPr lang="fi-FI" dirty="0" smtClean="0"/>
              <a:t>vaihtoehtoja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Urheilutalon ja Uimahallin uudisrakentamis vaihtoehtojen </a:t>
            </a:r>
            <a:r>
              <a:rPr lang="fi-FI" dirty="0" smtClean="0"/>
              <a:t>selvitys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Ennakkovaikutusten arviointi ja asukasosallistuminen päätösten </a:t>
            </a:r>
            <a:r>
              <a:rPr lang="fi-FI" dirty="0" smtClean="0"/>
              <a:t>valmistelussa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Keskustelu/ryhmätyöt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Tarpeet tuleville tiloille</a:t>
            </a:r>
            <a:endParaRPr lang="fi-FI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Sijoittuminen</a:t>
            </a:r>
          </a:p>
        </p:txBody>
      </p:sp>
    </p:spTree>
    <p:extLst>
      <p:ext uri="{BB962C8B-B14F-4D97-AF65-F5344CB8AC3E}">
        <p14:creationId xmlns:p14="http://schemas.microsoft.com/office/powerpoint/2010/main" val="1129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28650" y="1047578"/>
            <a:ext cx="7290675" cy="8057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fi-FI" dirty="0"/>
              <a:t>Mitoitustietoja </a:t>
            </a:r>
            <a:r>
              <a:rPr lang="fi-FI" dirty="0" smtClean="0"/>
              <a:t>uimahalli</a:t>
            </a:r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658237" y="1853312"/>
            <a:ext cx="7290675" cy="29637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har char="-"/>
            </a:pPr>
            <a:r>
              <a:rPr lang="fi-FI" dirty="0"/>
              <a:t>Perustuu tarvekartoituksen pohjalta tehtyyn tilaohjelmaan</a:t>
            </a:r>
            <a:endParaRPr dirty="0"/>
          </a:p>
          <a:p>
            <a:pPr>
              <a:spcBef>
                <a:spcPts val="0"/>
              </a:spcBef>
              <a:buChar char="-"/>
            </a:pPr>
            <a:r>
              <a:rPr lang="fi-FI" dirty="0"/>
              <a:t>Tilatehokkuus esiteltynä alla olevassa taulukossa </a:t>
            </a:r>
            <a:r>
              <a:rPr lang="fi-FI" dirty="0" smtClean="0"/>
              <a:t>nykyisen uimahallin </a:t>
            </a:r>
            <a:r>
              <a:rPr lang="fi-FI" dirty="0"/>
              <a:t>tilajakauma ja uuden 25 m hallin jakauma</a:t>
            </a:r>
            <a:endParaRPr dirty="0"/>
          </a:p>
          <a:p>
            <a:pPr indent="0">
              <a:buNone/>
            </a:pPr>
            <a:r>
              <a:rPr lang="fi-FI" dirty="0" smtClean="0"/>
              <a:t>				</a:t>
            </a:r>
            <a:r>
              <a:rPr lang="fi-FI" sz="1200" dirty="0" smtClean="0">
                <a:solidFill>
                  <a:srgbClr val="FF0000"/>
                </a:solidFill>
              </a:rPr>
              <a:t>SAMOILLA TARPEILLA LÄHES 1000M2 (25%)				HUKKANELIÖTÄ</a:t>
            </a:r>
            <a:endParaRPr sz="1200" dirty="0"/>
          </a:p>
          <a:p>
            <a:pPr indent="0">
              <a:buNone/>
            </a:pPr>
            <a:endParaRPr dirty="0"/>
          </a:p>
        </p:txBody>
      </p:sp>
      <p:pic>
        <p:nvPicPr>
          <p:cNvPr id="64" name="Google Shape;6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200" y="3394012"/>
            <a:ext cx="3514725" cy="19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060" y="3305231"/>
            <a:ext cx="3521869" cy="19573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uora nuoliyhdysviiva 3"/>
          <p:cNvCxnSpPr/>
          <p:nvPr/>
        </p:nvCxnSpPr>
        <p:spPr>
          <a:xfrm flipH="1">
            <a:off x="3533242" y="3305231"/>
            <a:ext cx="1210958" cy="1669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nuoliyhdysviiva 5"/>
          <p:cNvCxnSpPr/>
          <p:nvPr/>
        </p:nvCxnSpPr>
        <p:spPr>
          <a:xfrm>
            <a:off x="5003597" y="3305231"/>
            <a:ext cx="2275027" cy="1800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8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559775" y="644715"/>
            <a:ext cx="7290675" cy="8057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fi-FI" dirty="0"/>
              <a:t>Mitoitustietoja </a:t>
            </a:r>
            <a:r>
              <a:rPr lang="fi-FI" dirty="0" smtClean="0"/>
              <a:t>urheilutalo, vertailu</a:t>
            </a:r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658237" y="1853312"/>
            <a:ext cx="7290675" cy="29637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har char="-"/>
            </a:pPr>
            <a:r>
              <a:rPr lang="fi-FI" dirty="0"/>
              <a:t>Perustuu tarvekartoituksen pohjalta tehtyyn tilaohjelmaan</a:t>
            </a:r>
            <a:endParaRPr dirty="0"/>
          </a:p>
          <a:p>
            <a:pPr>
              <a:spcBef>
                <a:spcPts val="0"/>
              </a:spcBef>
              <a:buChar char="-"/>
            </a:pPr>
            <a:r>
              <a:rPr lang="fi-FI" dirty="0"/>
              <a:t>Tilatehokkuus esiteltynä alla olevassa taulukossa </a:t>
            </a:r>
            <a:r>
              <a:rPr lang="fi-FI" i="1" dirty="0" smtClean="0"/>
              <a:t>uusi </a:t>
            </a:r>
            <a:r>
              <a:rPr lang="fi-FI" i="1" dirty="0"/>
              <a:t>vs</a:t>
            </a:r>
            <a:r>
              <a:rPr lang="fi-FI" i="1" dirty="0" smtClean="0"/>
              <a:t>. nykyinen</a:t>
            </a:r>
            <a:endParaRPr i="1" dirty="0"/>
          </a:p>
          <a:p>
            <a:pPr indent="0">
              <a:buNone/>
            </a:pPr>
            <a:r>
              <a:rPr lang="fi-FI" dirty="0" smtClean="0"/>
              <a:t>					</a:t>
            </a:r>
          </a:p>
          <a:p>
            <a:pPr indent="0">
              <a:buNone/>
            </a:pPr>
            <a:r>
              <a:rPr lang="fi-FI" dirty="0"/>
              <a:t>	</a:t>
            </a:r>
            <a:r>
              <a:rPr lang="fi-FI" dirty="0" smtClean="0"/>
              <a:t>				</a:t>
            </a:r>
            <a:r>
              <a:rPr lang="fi-FI" sz="1200" dirty="0" smtClean="0">
                <a:solidFill>
                  <a:srgbClr val="FF0000"/>
                </a:solidFill>
              </a:rPr>
              <a:t>Suorituspaikat n. 1900m2 isommat</a:t>
            </a:r>
          </a:p>
          <a:p>
            <a:pPr indent="0">
              <a:buNone/>
            </a:pPr>
            <a:endParaRPr lang="fi-FI" sz="1200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fi-FI" sz="1200" dirty="0" smtClean="0">
              <a:solidFill>
                <a:srgbClr val="FF0000"/>
              </a:solidFill>
            </a:endParaRPr>
          </a:p>
          <a:p>
            <a:pPr indent="0">
              <a:buNone/>
            </a:pPr>
            <a:endParaRPr lang="fi-FI" sz="1200" dirty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fi-FI" sz="1200" dirty="0" smtClean="0">
                <a:solidFill>
                  <a:srgbClr val="FF0000"/>
                </a:solidFill>
              </a:rPr>
              <a:t>					Kokonaisalan. 800m2 suurempi</a:t>
            </a:r>
            <a:endParaRPr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577443" y="320196"/>
            <a:ext cx="7290675" cy="3030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/>
            <a:endParaRPr dirty="0"/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94" y="2818369"/>
            <a:ext cx="3456581" cy="20485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uora nuoliyhdysviiva 2"/>
          <p:cNvCxnSpPr/>
          <p:nvPr/>
        </p:nvCxnSpPr>
        <p:spPr>
          <a:xfrm flipH="1">
            <a:off x="4430306" y="3079700"/>
            <a:ext cx="965606" cy="212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uora nuoliyhdysviiva 4"/>
          <p:cNvCxnSpPr/>
          <p:nvPr/>
        </p:nvCxnSpPr>
        <p:spPr>
          <a:xfrm flipH="1">
            <a:off x="4451775" y="4063044"/>
            <a:ext cx="870509" cy="358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2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28650" y="1047580"/>
            <a:ext cx="7290675" cy="4491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fi-FI" sz="2250" dirty="0"/>
              <a:t>Urheilutalo </a:t>
            </a:r>
            <a:r>
              <a:rPr lang="fi-FI" sz="2250" dirty="0" smtClean="0"/>
              <a:t>jäähallin </a:t>
            </a:r>
            <a:r>
              <a:rPr lang="fi-FI" sz="2250" dirty="0"/>
              <a:t>läheisyyteen</a:t>
            </a:r>
            <a:endParaRPr sz="2250" dirty="0"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2"/>
          </p:nvPr>
        </p:nvSpPr>
        <p:spPr>
          <a:xfrm>
            <a:off x="628649" y="744478"/>
            <a:ext cx="7290675" cy="3030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" name="Google Shape;89;p12"/>
          <p:cNvSpPr txBox="1"/>
          <p:nvPr/>
        </p:nvSpPr>
        <p:spPr>
          <a:xfrm>
            <a:off x="4031138" y="1444913"/>
            <a:ext cx="4482675" cy="36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42900" defTabSz="685800">
              <a:spcBef>
                <a:spcPts val="225"/>
              </a:spcBef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42900" defTabSz="685800">
              <a:spcBef>
                <a:spcPts val="225"/>
              </a:spcBef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Kaava: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Valmis, mahdollistaa rakentamisen pienellä poikkeamalla ja tonttijaon muutoksella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Rakentamisolosuhteet: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Erinomaiset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Pysäköinti: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Runsaasti tilaa alueella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Synergiaedut: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Lämmitysjärjestelmässä mahdollisuus käyttää jäähallin hukkalämpöä, osa tiloista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yhteiskäytössä, 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joka luo tila tehokkuutta.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Tukee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Ukonniemen 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alueen urheilumatkailua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Liikenne: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Hyvät yhteydet, mitä enemmän palveluita ja käyttöä, niin joukkoliikenne taloudellisesti kannattavaa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Muuta: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Kehittää ukonniemen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urheilupaikkainfraa 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ja vetovoimaa. </a:t>
            </a:r>
            <a:r>
              <a:rPr lang="fi-FI" sz="1050" kern="0" dirty="0" err="1">
                <a:solidFill>
                  <a:srgbClr val="000000"/>
                </a:solidFill>
                <a:cs typeface="Arial"/>
                <a:sym typeface="Arial"/>
              </a:rPr>
              <a:t>Toiminnallisuus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laajenee: 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3 kenttää, 3 monitoimitilaa, kuntosali, pukuhuoneet ja kahviot, laajuus n. 5 900kem.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685800">
              <a:spcBef>
                <a:spcPts val="225"/>
              </a:spcBef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Kustannusarvio: </a:t>
            </a:r>
            <a:r>
              <a:rPr lang="fi-FI" sz="1050" b="1" kern="0" dirty="0">
                <a:solidFill>
                  <a:srgbClr val="000000"/>
                </a:solidFill>
                <a:cs typeface="Arial"/>
                <a:sym typeface="Arial"/>
              </a:rPr>
              <a:t>10,3 M€</a:t>
            </a:r>
            <a:endParaRPr sz="105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685800">
              <a:spcBef>
                <a:spcPts val="225"/>
              </a:spcBef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685800">
              <a:spcBef>
                <a:spcPts val="225"/>
              </a:spcBef>
              <a:spcAft>
                <a:spcPts val="225"/>
              </a:spcAft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 l="14965" r="14972"/>
          <a:stretch/>
        </p:blipFill>
        <p:spPr>
          <a:xfrm>
            <a:off x="714075" y="1444920"/>
            <a:ext cx="2845462" cy="370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3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628650" y="1047580"/>
            <a:ext cx="7290675" cy="4491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fi-FI" sz="1800" dirty="0" smtClean="0"/>
              <a:t>Uimahallin uudisrakentaminen Virran puistoon</a:t>
            </a:r>
            <a:endParaRPr sz="1800" dirty="0"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2"/>
          </p:nvPr>
        </p:nvSpPr>
        <p:spPr>
          <a:xfrm>
            <a:off x="628649" y="744478"/>
            <a:ext cx="7290675" cy="3030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4031138" y="1444913"/>
            <a:ext cx="4482675" cy="36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b="1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342900" defTabSz="685800">
              <a:spcBef>
                <a:spcPts val="225"/>
              </a:spcBef>
              <a:buClr>
                <a:srgbClr val="000000"/>
              </a:buClr>
            </a:pPr>
            <a:endParaRPr sz="105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514350" indent="-171450" defTabSz="685800">
              <a:spcBef>
                <a:spcPts val="2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sz="1050" u="sng" kern="0" dirty="0" smtClean="0">
                <a:solidFill>
                  <a:srgbClr val="000000"/>
                </a:solidFill>
                <a:cs typeface="Arial"/>
                <a:sym typeface="Arial"/>
              </a:rPr>
              <a:t>Kaava</a:t>
            </a: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Vaatii muutoksen asemakaavassa. Rakennusoikeutta (7.200 </a:t>
            </a:r>
            <a:r>
              <a:rPr lang="fi-FI" sz="1050" kern="0" dirty="0" err="1">
                <a:solidFill>
                  <a:srgbClr val="000000"/>
                </a:solidFill>
                <a:cs typeface="Arial"/>
                <a:sym typeface="Arial"/>
              </a:rPr>
              <a:t>kem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) liian vähän uimahallin (25m) ja urheilutalon yhteishankkeelle: kaavamuutos, tontin laajennus ja rakentaminen 2-tasoon. </a:t>
            </a:r>
            <a:endParaRPr lang="fi-FI" sz="105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514350" indent="-171450" defTabSz="685800">
              <a:spcBef>
                <a:spcPts val="2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sz="1050" u="sng" kern="0" dirty="0" smtClean="0">
                <a:solidFill>
                  <a:srgbClr val="000000"/>
                </a:solidFill>
                <a:cs typeface="Arial"/>
                <a:sym typeface="Arial"/>
              </a:rPr>
              <a:t>Rakentamisolosuhteet</a:t>
            </a: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maaperä 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routivaa silttiä, pohjavesi korkea johtuen Vuoksen pinnasta </a:t>
            </a:r>
            <a:endParaRPr lang="fi-FI" sz="105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514350" indent="-171450" defTabSz="685800">
              <a:spcBef>
                <a:spcPts val="2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sz="1050" u="sng" kern="0" dirty="0" smtClean="0">
                <a:solidFill>
                  <a:srgbClr val="000000"/>
                </a:solidFill>
                <a:cs typeface="Arial"/>
                <a:sym typeface="Arial"/>
              </a:rPr>
              <a:t>Pysäköinti</a:t>
            </a: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Tilaa pysäköinnille tontilla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vähän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, lisäinvestointina pysäköintihalli tai pysäköinti muualta </a:t>
            </a:r>
          </a:p>
          <a:p>
            <a:pPr marL="514350" indent="-171450" defTabSz="685800">
              <a:spcBef>
                <a:spcPts val="2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sz="1050" u="sng" kern="0" dirty="0" smtClean="0">
                <a:solidFill>
                  <a:srgbClr val="000000"/>
                </a:solidFill>
                <a:cs typeface="Arial"/>
                <a:sym typeface="Arial"/>
              </a:rPr>
              <a:t>Liikenne</a:t>
            </a: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Hyvät yhteydet kaupungin keskustan läheisyydessä. Joudutaan rakentamaan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liikenneyhteys. </a:t>
            </a:r>
          </a:p>
          <a:p>
            <a:pPr marL="514350" indent="-171450" defTabSz="685800">
              <a:spcBef>
                <a:spcPts val="2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fi-FI" sz="1050" u="sng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514350" indent="-171450" defTabSz="685800">
              <a:spcBef>
                <a:spcPts val="2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Kustannusarvio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endParaRPr lang="fi-FI" sz="105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defTabSz="685800">
              <a:spcBef>
                <a:spcPts val="225"/>
              </a:spcBef>
              <a:buClr>
                <a:srgbClr val="000000"/>
              </a:buClr>
            </a:pP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○ 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Uimahalli 25m </a:t>
            </a:r>
            <a:r>
              <a:rPr lang="fi-FI" sz="1050" b="1" kern="0" dirty="0">
                <a:solidFill>
                  <a:srgbClr val="000000"/>
                </a:solidFill>
                <a:cs typeface="Arial"/>
                <a:sym typeface="Arial"/>
              </a:rPr>
              <a:t>8 M€+ pysäköinti </a:t>
            </a:r>
            <a:endParaRPr lang="fi-FI" sz="1050" b="1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marL="800100" lvl="1" defTabSz="685800">
              <a:spcBef>
                <a:spcPts val="225"/>
              </a:spcBef>
              <a:buClr>
                <a:srgbClr val="000000"/>
              </a:buClr>
            </a:pP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○ 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+ Katu- ja infrarakentaminen </a:t>
            </a:r>
            <a:endParaRPr sz="1050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defTabSz="685800">
              <a:spcBef>
                <a:spcPts val="225"/>
              </a:spcBef>
              <a:spcAft>
                <a:spcPts val="225"/>
              </a:spcAft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96680"/>
            <a:ext cx="3130102" cy="38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628650" y="1047580"/>
            <a:ext cx="7290675" cy="4491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fi-FI" sz="1800" dirty="0"/>
              <a:t>Uimahalli </a:t>
            </a:r>
            <a:r>
              <a:rPr lang="fi-FI" sz="1800" dirty="0" smtClean="0"/>
              <a:t>jäähallin läheisyydessä </a:t>
            </a:r>
            <a:r>
              <a:rPr lang="fi-FI" sz="1800" dirty="0"/>
              <a:t>yhdessä urheilutalon kanssa</a:t>
            </a:r>
            <a:endParaRPr sz="1800" dirty="0"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2"/>
          </p:nvPr>
        </p:nvSpPr>
        <p:spPr>
          <a:xfrm>
            <a:off x="628649" y="744478"/>
            <a:ext cx="7290675" cy="3030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4031138" y="1444913"/>
            <a:ext cx="4482675" cy="36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42900" defTabSz="685800">
              <a:spcBef>
                <a:spcPts val="225"/>
              </a:spcBef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42900" defTabSz="685800">
              <a:spcBef>
                <a:spcPts val="225"/>
              </a:spcBef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Kaava: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Valmis, mahdollistaa rakentamisen pienellä poikkeamalla ja tonttijaon muutoksella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Rakentamisolosuhteet: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Erinomaiset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Pysäköinti: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Runsaasti tilaa alueella, mahdollista lisätä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Synergiaedut: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Lämmitysjärjestelmässä mahdollisuus käyttää jäähallin hukkalämpöä, osa tiloista yhteiskäytössä joka luo tila tehokkuutta.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Tukee  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Ukonniemen alueen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urheilumatkailua.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Liikenne: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Hyvät yhteydet, mitä enemmän palveluita ja käyttöä, niin joukkoliikenne taloudellisesti kannattavaa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Muuta: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 Kehittää ukonniemen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urheilupaikkainfraa 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ja vetovoimaa.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Muodostaa urheilukiinteistökeskuksen</a:t>
            </a: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, mahdollisuus hankekehityksellä saada yksityisiä investointeja mm. hotelli ja liiketiloja </a:t>
            </a:r>
            <a:r>
              <a:rPr lang="fi-FI" sz="1050" kern="0" dirty="0" smtClean="0">
                <a:solidFill>
                  <a:srgbClr val="000000"/>
                </a:solidFill>
                <a:cs typeface="Arial"/>
                <a:sym typeface="Arial"/>
              </a:rPr>
              <a:t>alueelle.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685800">
              <a:spcBef>
                <a:spcPts val="225"/>
              </a:spcBef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34999" indent="-130969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fi-FI" sz="1050" u="sng" kern="0" dirty="0">
                <a:solidFill>
                  <a:srgbClr val="000000"/>
                </a:solidFill>
                <a:cs typeface="Arial"/>
                <a:sym typeface="Arial"/>
              </a:rPr>
              <a:t>Kustannusarvio: </a:t>
            </a:r>
            <a:endParaRPr sz="1050" u="sng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028700" lvl="2" indent="-238125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■"/>
            </a:pP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7,3 M€ (25 metrin altaalla)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028700" lvl="2" indent="-238125" defTabSz="685800">
              <a:spcBef>
                <a:spcPts val="225"/>
              </a:spcBef>
              <a:buClr>
                <a:srgbClr val="000000"/>
              </a:buClr>
              <a:buSzPts val="1400"/>
              <a:buFont typeface="Arial"/>
              <a:buChar char="■"/>
            </a:pPr>
            <a:r>
              <a:rPr lang="fi-FI" sz="1050" kern="0" dirty="0">
                <a:solidFill>
                  <a:srgbClr val="000000"/>
                </a:solidFill>
                <a:cs typeface="Arial"/>
                <a:sym typeface="Arial"/>
              </a:rPr>
              <a:t>13,3 M€ (50 metrin altaalla)</a:t>
            </a: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685800">
              <a:spcBef>
                <a:spcPts val="225"/>
              </a:spcBef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685800">
              <a:spcBef>
                <a:spcPts val="225"/>
              </a:spcBef>
              <a:spcAft>
                <a:spcPts val="225"/>
              </a:spcAft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 rotWithShape="1">
          <a:blip r:embed="rId3">
            <a:alphaModFix/>
          </a:blip>
          <a:srcRect l="14965" r="14972"/>
          <a:stretch/>
        </p:blipFill>
        <p:spPr>
          <a:xfrm>
            <a:off x="531394" y="1473758"/>
            <a:ext cx="2845462" cy="3703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8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i-FI" dirty="0" smtClean="0"/>
              <a:t>Eri vaihtoehtojen v</a:t>
            </a:r>
            <a:r>
              <a:rPr lang="fi-FI" b="1" dirty="0" smtClean="0">
                <a:latin typeface="Georgia" panose="02040502050405020303" pitchFamily="18" charset="0"/>
              </a:rPr>
              <a:t>aikutukset käyttökustannuksiin jatkoselvityksen kohteena</a:t>
            </a:r>
            <a:endParaRPr lang="fi-FI" b="1" dirty="0">
              <a:solidFill>
                <a:srgbClr val="50515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dirty="0" smtClean="0"/>
              <a:t>Investointikustannusten rasitus käyttötalouteen:</a:t>
            </a:r>
          </a:p>
          <a:p>
            <a:pPr lvl="0"/>
            <a:endParaRPr lang="fi-FI" dirty="0" smtClean="0"/>
          </a:p>
          <a:p>
            <a:pPr lvl="0"/>
            <a:r>
              <a:rPr lang="fi-FI" dirty="0" smtClean="0"/>
              <a:t>Energiatehokkuus:</a:t>
            </a:r>
          </a:p>
          <a:p>
            <a:pPr lvl="0"/>
            <a:endParaRPr lang="fi-FI" dirty="0" smtClean="0"/>
          </a:p>
          <a:p>
            <a:pPr lvl="0"/>
            <a:r>
              <a:rPr lang="fi-FI" dirty="0" smtClean="0"/>
              <a:t>Henkilöstön yhteiskäyttö: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 smtClean="0"/>
              <a:t>Kiinteistöjen sijoittuessa eri puolille kaupunkia, menetetään henkilöstön yhteiskäytön mahdollisuus liikuntapalveluiden osalta. Liikuntapalveluissa työskentelee tällä hetkellä 6 liikunnanohjaajaa. Mikäli palveluntarjonta halutaan säilyttää ennallaan (uinninvalvonta, uinninopetus, ohjattu erityisryhmäliikunta ja liikuntaneuvonta), lisää hajasijoitus henkilöstön tarvetta 1-2 henkilöllä aukioloajoista riippuen (+35 000-70 000€/vuosi).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 smtClean="0"/>
              <a:t>Laitosmiespalveluiden osalta molempien kiinteistöjen keskittäminen jäähallin läheisyyteen mahdollistaisi henkilöstön kustannustehokkaan käytön.</a:t>
            </a:r>
          </a:p>
          <a:p>
            <a:pPr lvl="0"/>
            <a:endParaRPr lang="fi-FI" dirty="0" smtClean="0"/>
          </a:p>
          <a:p>
            <a:pPr lvl="0"/>
            <a:r>
              <a:rPr lang="fi-FI" dirty="0" smtClean="0"/>
              <a:t>Joukkoliikenne:</a:t>
            </a:r>
          </a:p>
          <a:p>
            <a:pPr lvl="0"/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>
                <a:solidFill>
                  <a:srgbClr val="000000">
                    <a:lumMod val="25000"/>
                    <a:lumOff val="75000"/>
                  </a:srgbClr>
                </a:solidFill>
              </a:rPr>
              <a:pPr/>
              <a:t>15</a:t>
            </a:fld>
            <a:endParaRPr lang="fi-FI" dirty="0">
              <a:solidFill>
                <a:srgbClr val="000000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fi-FI" dirty="0"/>
              <a:t>Uimahallin ja urheilutalon </a:t>
            </a:r>
            <a:r>
              <a:rPr lang="fi-FI" dirty="0" smtClean="0"/>
              <a:t>uudisrakentaminen</a:t>
            </a:r>
            <a:endParaRPr lang="fi-FI" sz="1050" b="1" dirty="0"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>
                <a:solidFill>
                  <a:srgbClr val="FFFFFE"/>
                </a:solidFill>
                <a:latin typeface="Georgia" panose="02040502050405020303" pitchFamily="18" charset="0"/>
              </a:rPr>
              <a:t>Ennakkovaikutusten arviointi ja asukasosallistuminen päätösten valmistelussa, Arja Kujala</a:t>
            </a:r>
            <a:endParaRPr lang="fi-FI" dirty="0">
              <a:solidFill>
                <a:srgbClr val="FFFFFE"/>
              </a:solidFill>
              <a:latin typeface="Georgia" panose="02040502050405020303" pitchFamily="18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>
                <a:latin typeface="Georgia" panose="02040502050405020303" pitchFamily="18" charset="0"/>
              </a:rPr>
              <a:pPr/>
              <a:t>16</a:t>
            </a:fld>
            <a:endParaRPr lang="fi-FI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i-FI" b="1" dirty="0" smtClean="0">
                <a:latin typeface="Georgia" panose="02040502050405020303" pitchFamily="18" charset="0"/>
              </a:rPr>
              <a:t>Laaja ennakkovaikutusten arviointi tarvitaan</a:t>
            </a:r>
            <a:endParaRPr lang="fi-FI" b="1" dirty="0">
              <a:solidFill>
                <a:srgbClr val="50515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Päätös on strategisesti, toiminnallisesti tai taloudellisesti merkittävä.</a:t>
            </a:r>
          </a:p>
          <a:p>
            <a:endParaRPr lang="fi-FI" dirty="0"/>
          </a:p>
          <a:p>
            <a:r>
              <a:rPr lang="fi-FI" dirty="0"/>
              <a:t>Päätöksellä on välittömiä ja/tai pitkän aikavälin suoria vaikutuksia tai merkittäviä epäsuoria vaikutuksia</a:t>
            </a:r>
          </a:p>
          <a:p>
            <a:endParaRPr lang="fi-FI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i-FI" dirty="0"/>
              <a:t>kuntalaisten hyvinvointiin, terveyteen, elinoloihin, ympäristöön ja ilmastoon</a:t>
            </a:r>
          </a:p>
          <a:p>
            <a:endParaRPr lang="fi-FI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i-FI" dirty="0"/>
              <a:t>elinkeinoelämään</a:t>
            </a:r>
          </a:p>
          <a:p>
            <a:endParaRPr lang="fi-FI" dirty="0"/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fi-FI" dirty="0"/>
              <a:t>johonkin ihmisryhmään tai kaupungin alueeseen</a:t>
            </a:r>
          </a:p>
          <a:p>
            <a:endParaRPr lang="fi-FI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i-FI" dirty="0"/>
              <a:t>palvelujärjestelmään: mitä  palveluja tarjotaan ja, miten niitä saavutetaan.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>
                <a:latin typeface="Georgia" panose="02040502050405020303" pitchFamily="18" charset="0"/>
              </a:rPr>
              <a:pPr/>
              <a:t>17</a:t>
            </a:fld>
            <a:endParaRPr lang="fi-FI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5350" y="787400"/>
            <a:ext cx="7346950" cy="719531"/>
          </a:xfrm>
        </p:spPr>
        <p:txBody>
          <a:bodyPr/>
          <a:lstStyle/>
          <a:p>
            <a:r>
              <a:rPr lang="fi-FI" dirty="0" smtClean="0"/>
              <a:t>Valmistelussa huomioitavaa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26" y="1506931"/>
            <a:ext cx="7340599" cy="387705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Liikkumisohjelman yhteydessä tehty kysely liikkumistottumista 5/2019, Kouluterveyskysely 2019, MOVE-mittaukset 2019, liikuntasuositukset, Liikuntapoliittinen ohjelma ym. Muu tutkimustieto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IKIOMA </a:t>
            </a:r>
            <a:r>
              <a:rPr lang="fi-FI" dirty="0"/>
              <a:t>IHANA IMATRA osahanke 5, raportti sisäaktiviteettipuisto 8/2019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Kuntalaisadressi 11/2019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Viestintäsuunnitelma </a:t>
            </a:r>
            <a:r>
              <a:rPr lang="fi-FI" dirty="0" smtClean="0">
                <a:solidFill>
                  <a:srgbClr val="FF0000"/>
                </a:solidFill>
              </a:rPr>
              <a:t>1/20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Yritysten kuuleminen, </a:t>
            </a:r>
            <a:r>
              <a:rPr lang="fi-FI" dirty="0" err="1" smtClean="0"/>
              <a:t>Kehy</a:t>
            </a:r>
            <a:r>
              <a:rPr lang="fi-FI" dirty="0" smtClean="0"/>
              <a:t> </a:t>
            </a:r>
            <a:r>
              <a:rPr lang="fi-FI" dirty="0" smtClean="0">
                <a:solidFill>
                  <a:srgbClr val="FF0000"/>
                </a:solidFill>
              </a:rPr>
              <a:t>3.2 ja </a:t>
            </a:r>
            <a:r>
              <a:rPr lang="fi-FI" dirty="0" smtClean="0">
                <a:solidFill>
                  <a:srgbClr val="FF0000"/>
                </a:solidFill>
              </a:rPr>
              <a:t>18.2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Kysely </a:t>
            </a:r>
            <a:r>
              <a:rPr lang="fi-FI" dirty="0" smtClean="0"/>
              <a:t>kuntalaisille, asukasilta </a:t>
            </a:r>
            <a:r>
              <a:rPr lang="fi-FI" dirty="0" smtClean="0">
                <a:solidFill>
                  <a:srgbClr val="FF0000"/>
                </a:solidFill>
              </a:rPr>
              <a:t>28.1</a:t>
            </a:r>
            <a:endParaRPr lang="fi-FI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Lasten ja nuorten kuuleminen (</a:t>
            </a:r>
            <a:r>
              <a:rPr lang="fi-FI" dirty="0" smtClean="0"/>
              <a:t>lastenparlamentti </a:t>
            </a:r>
            <a:r>
              <a:rPr lang="fi-FI" dirty="0" smtClean="0">
                <a:solidFill>
                  <a:srgbClr val="FF0000"/>
                </a:solidFill>
              </a:rPr>
              <a:t>23.1</a:t>
            </a:r>
            <a:r>
              <a:rPr lang="fi-FI" dirty="0" smtClean="0"/>
              <a:t>, nuorisovaltuusto </a:t>
            </a:r>
            <a:r>
              <a:rPr lang="fi-FI" dirty="0" smtClean="0">
                <a:solidFill>
                  <a:srgbClr val="FF0000"/>
                </a:solidFill>
              </a:rPr>
              <a:t>5.2</a:t>
            </a:r>
            <a:r>
              <a:rPr lang="fi-FI" dirty="0" smtClean="0"/>
              <a:t>)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Varhaiskasvatuksen esimiehet Mansikkalassa ja Mansikkalan koulujen rehtorit (Harri</a:t>
            </a:r>
            <a:r>
              <a:rPr lang="fi-FI" dirty="0" smtClean="0"/>
              <a:t>)</a:t>
            </a:r>
            <a:r>
              <a:rPr lang="fi-FI" dirty="0" smtClean="0">
                <a:solidFill>
                  <a:srgbClr val="FF0000"/>
                </a:solidFill>
              </a:rPr>
              <a:t> 12/19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Urheiluakatemia (Harri</a:t>
            </a:r>
            <a:r>
              <a:rPr lang="fi-FI" dirty="0" smtClean="0"/>
              <a:t>) </a:t>
            </a:r>
            <a:r>
              <a:rPr lang="fi-FI" dirty="0" smtClean="0">
                <a:solidFill>
                  <a:srgbClr val="FF0000"/>
                </a:solidFill>
              </a:rPr>
              <a:t>12/19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Seurafoorumi (Arja ja Harri</a:t>
            </a:r>
            <a:r>
              <a:rPr lang="fi-FI" dirty="0" smtClean="0"/>
              <a:t>) </a:t>
            </a:r>
            <a:r>
              <a:rPr lang="fi-FI" dirty="0" smtClean="0">
                <a:solidFill>
                  <a:srgbClr val="FF0000"/>
                </a:solidFill>
              </a:rPr>
              <a:t>30.1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Vammaisneuvosto </a:t>
            </a:r>
            <a:r>
              <a:rPr lang="fi-FI" dirty="0" smtClean="0">
                <a:solidFill>
                  <a:srgbClr val="FF0000"/>
                </a:solidFill>
              </a:rPr>
              <a:t>20.2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Vanhusneuvosto </a:t>
            </a:r>
            <a:r>
              <a:rPr lang="fi-FI" dirty="0" smtClean="0">
                <a:solidFill>
                  <a:srgbClr val="FF0000"/>
                </a:solidFill>
              </a:rPr>
              <a:t>13.2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Lausuntopyynnöt ympäristökunnilta (Puumala, Ruokolahti ja Rautjärvi</a:t>
            </a:r>
            <a:r>
              <a:rPr lang="fi-FI" dirty="0" smtClean="0"/>
              <a:t>) </a:t>
            </a:r>
            <a:r>
              <a:rPr lang="fi-FI" dirty="0" smtClean="0">
                <a:solidFill>
                  <a:srgbClr val="FF0000"/>
                </a:solidFill>
              </a:rPr>
              <a:t>2/20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Työnantajat, joiden henkilöstöllä käytössä erilaiset liikuntasetelit (Stora Enso, </a:t>
            </a:r>
            <a:r>
              <a:rPr lang="fi-FI" dirty="0" err="1"/>
              <a:t>Ovako</a:t>
            </a:r>
            <a:r>
              <a:rPr lang="fi-FI" dirty="0"/>
              <a:t> ym</a:t>
            </a:r>
            <a:r>
              <a:rPr lang="fi-FI" dirty="0" smtClean="0"/>
              <a:t>.) </a:t>
            </a:r>
            <a:r>
              <a:rPr lang="fi-FI" dirty="0" smtClean="0">
                <a:solidFill>
                  <a:srgbClr val="FF0000"/>
                </a:solidFill>
              </a:rPr>
              <a:t>2/20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Etelä-Karjalan Urheilu ja Liikunta </a:t>
            </a:r>
            <a:r>
              <a:rPr lang="fi-FI" dirty="0" smtClean="0">
                <a:solidFill>
                  <a:srgbClr val="FF0000"/>
                </a:solidFill>
              </a:rPr>
              <a:t>2/20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Liikennejärjestelyt (Päivi)</a:t>
            </a:r>
            <a:r>
              <a:rPr lang="fi-FI" dirty="0" smtClean="0">
                <a:solidFill>
                  <a:srgbClr val="FF0000"/>
                </a:solidFill>
              </a:rPr>
              <a:t> 2/20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Hyvinvointi- ja koulutuspalveluiden YTT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Henkilöstöinfot (liikuntapalvelut ja Imatran Kiinteistö- ja Aluepalvelut</a:t>
            </a:r>
            <a:r>
              <a:rPr lang="fi-FI" dirty="0" smtClean="0"/>
              <a:t>)</a:t>
            </a:r>
            <a:endParaRPr lang="fi-FI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Käsittely luottamuselimissä </a:t>
            </a:r>
            <a:r>
              <a:rPr lang="fi-FI" dirty="0" smtClean="0">
                <a:solidFill>
                  <a:srgbClr val="FF0000"/>
                </a:solidFill>
              </a:rPr>
              <a:t>3/20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89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Nykyistä urheilutaloa ja uimahallia käyttävien liikuntaseurojen tapaaminen 25.11.2019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26" y="1739899"/>
            <a:ext cx="7340599" cy="3935037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Mikäli uusi uimahalli ja urheilutalo rakennetaan nykyiselle paikalle ja nykyiset tilat eivät ole käytössä noin 1½ vuoden aikana, vaikutukset monen lajin harjoittelun osalta ovat vaikeat Imatralla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Osalle seuroista voidaan osoittaa korvaavia tiloja käytössä olevien koulujen liikuntasaleista (salibandy, kamppailulajit ja osa yleisurheilusta)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Yleisurheilun suurta osaa harjoittelusta ei pystytä toteuttamaan, koska </a:t>
            </a:r>
            <a:r>
              <a:rPr lang="fi-FI" dirty="0"/>
              <a:t>yleisurheilun lajivaatimukset täyttäviä harjoituspaikkoja ei ole. </a:t>
            </a:r>
            <a:r>
              <a:rPr lang="fi-FI" dirty="0" smtClean="0"/>
              <a:t>Ukonniemi-areenan </a:t>
            </a:r>
            <a:r>
              <a:rPr lang="fi-FI" dirty="0"/>
              <a:t>alhainen lämpötila ei mahdollista lajitekniikoiden opettamista ja harjoittamista </a:t>
            </a:r>
            <a:r>
              <a:rPr lang="fi-FI" dirty="0" smtClean="0"/>
              <a:t>täysipainoisesti talvikaudella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/>
              <a:t>Harraste- </a:t>
            </a:r>
            <a:r>
              <a:rPr lang="fi-FI" dirty="0" smtClean="0"/>
              <a:t>ja kilpatelinevoimisteluryhmät </a:t>
            </a:r>
            <a:r>
              <a:rPr lang="fi-FI" dirty="0"/>
              <a:t>eivät voi toteuttaa lajia koulujen saleissa, ellei niiden varustelu vastaa nykyistä </a:t>
            </a:r>
            <a:r>
              <a:rPr lang="fi-FI" dirty="0" smtClean="0"/>
              <a:t>urheilutalon </a:t>
            </a:r>
            <a:r>
              <a:rPr lang="fi-FI" dirty="0"/>
              <a:t>voimistelusalia. Seura tarvitsee </a:t>
            </a:r>
            <a:r>
              <a:rPr lang="fi-FI" dirty="0" smtClean="0"/>
              <a:t>nykyiset </a:t>
            </a:r>
            <a:r>
              <a:rPr lang="fi-FI" dirty="0"/>
              <a:t>voimistelusalin välineet ja telineet pysyvästi mahdolliseen </a:t>
            </a:r>
            <a:r>
              <a:rPr lang="fi-FI" dirty="0" smtClean="0"/>
              <a:t>väistötilaan (volttimonttu, eritasonojapuut, joustokanveesi, puomit, </a:t>
            </a:r>
            <a:r>
              <a:rPr lang="fi-FI" dirty="0"/>
              <a:t>pukit ym.) -&gt;   telinevoimistelun kilpatoiminta päättyy seurassa kokonaan ja isolle osalle harrastetelinevoimistelun ryhmistäkin käy </a:t>
            </a:r>
            <a:r>
              <a:rPr lang="fi-FI" dirty="0" smtClean="0"/>
              <a:t>samoin, mikäli urheilutalon tilat eivät ole käytettävissä.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Rytmiselle voimistelulle ei ole osoittaa riittävän korkeaa tilaa esim. koulujen liikuntasaleista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Uintiseuran </a:t>
            </a:r>
            <a:r>
              <a:rPr lang="fi-FI" dirty="0"/>
              <a:t>toiminta lakkaa, koska korvaavia tiloja ei ole Imatralla </a:t>
            </a:r>
            <a:r>
              <a:rPr lang="fi-FI" dirty="0" smtClean="0"/>
              <a:t>osoittaa. Uimakouluja ei pystytä toteuttamaan lapsille.</a:t>
            </a:r>
          </a:p>
          <a:p>
            <a:pPr lvl="1" indent="0">
              <a:buNone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Paikalla olleiden seurojen </a:t>
            </a:r>
            <a:r>
              <a:rPr lang="fi-FI" dirty="0"/>
              <a:t>kannalta </a:t>
            </a:r>
            <a:r>
              <a:rPr lang="fi-FI" dirty="0" smtClean="0"/>
              <a:t>ei ole merkitystä uimahallin tai urheilutalon sijoittumisen suhteen (pois lukien uintiseura). Oleellista on saada toiminnan kannalta toimivat tilat. 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6822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Nykyisen uimahallin ja urheilutalon peruskorjausselvitys 2019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Mitra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90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Kannanottoja: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Erillisen lausunnon vaikutuksista seuran toimintaan ovat 5.12.2019 mennessä toimittaneet Uinti Imatra, Imatran urheilijat, Vuoksenniskan Vesan painijaosto ja Imatran liikuntaseura. 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Imitsin</a:t>
            </a:r>
            <a:r>
              <a:rPr lang="fi-FI" dirty="0" smtClean="0"/>
              <a:t> kannanotto: Uimahalli Mansikkalaan, urheilutalo joko Mansikkalaan tai Ukonniemeen. Perusteluina Mansikkalassa liikkumisen helppous nuorille ja ikäihmisille, </a:t>
            </a:r>
            <a:r>
              <a:rPr lang="fi-FI" dirty="0" err="1" smtClean="0"/>
              <a:t>Imatrankosken</a:t>
            </a:r>
            <a:r>
              <a:rPr lang="fi-FI" dirty="0" smtClean="0"/>
              <a:t> läheisyys (ostovoima ym.).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Kuntalaisaloite 14.10.2019: paremmat tilat telinevoimistelijoille. Nykyinen </a:t>
            </a:r>
            <a:r>
              <a:rPr lang="fi-FI" dirty="0"/>
              <a:t>s</a:t>
            </a:r>
            <a:r>
              <a:rPr lang="fi-FI" dirty="0" smtClean="0"/>
              <a:t>ali koetaan pienenä, välineitä joudutaan siirtelemään, joka muodostaa ajoittain turvallisuusriskin (paljon pieniä lapsia paikalla). Ei mahdollista kilpailutoimintaa ja kilpatasolla etenemistä.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Suorat asiakaspalautteet: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Uimahalli nykyiselle paikalle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Uimahalli nykyiselle paikalla, koululaiset ja ikäihmiset pääsevät kävellen ilmastonmuutoksen aikana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Uuteen uimahalliin rungosta lukittavat pyörätelineet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Kartalla eri sijoittumisvaihtoehtoja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Urheilutalo </a:t>
            </a:r>
            <a:r>
              <a:rPr lang="fi-FI" dirty="0" err="1" smtClean="0"/>
              <a:t>Ukoskaan</a:t>
            </a:r>
            <a:r>
              <a:rPr lang="fi-FI" dirty="0" smtClean="0"/>
              <a:t> </a:t>
            </a:r>
            <a:r>
              <a:rPr lang="fi-FI" dirty="0"/>
              <a:t>ja uimahallin muuttamista korkean tilan tarvittavaan uusien urheilulajien </a:t>
            </a:r>
            <a:r>
              <a:rPr lang="fi-FI" dirty="0" smtClean="0"/>
              <a:t>harrastustilaksi. </a:t>
            </a:r>
            <a:r>
              <a:rPr lang="fi-FI" dirty="0"/>
              <a:t>U</a:t>
            </a:r>
            <a:r>
              <a:rPr lang="fi-FI" dirty="0" smtClean="0"/>
              <a:t>usi </a:t>
            </a:r>
            <a:r>
              <a:rPr lang="fi-FI" dirty="0"/>
              <a:t>uimahalli voitaisiin rakentaa nykyisen urheilutalon </a:t>
            </a:r>
            <a:r>
              <a:rPr lang="fi-FI" dirty="0" smtClean="0"/>
              <a:t>paikalle (koulujen käyttö kävelymatkan päässä) 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24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4075" y="584200"/>
            <a:ext cx="7346950" cy="952500"/>
          </a:xfrm>
        </p:spPr>
        <p:txBody>
          <a:bodyPr/>
          <a:lstStyle/>
          <a:p>
            <a:r>
              <a:rPr lang="fi-FI" dirty="0" smtClean="0"/>
              <a:t>Vaikutusten arviointi kuntalaisten näkökulmasta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26" y="1536700"/>
            <a:ext cx="7340599" cy="4089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Terveyden ja hyvinvoinnin edistäminen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Kuntalaisten yhdenvertaisuus 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Työllisyys ja työelämä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Turvallisuus, mukaan lukien liikenneturvallisuus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Palveluiden taso ja saatavuus kunnan eri alueilla</a:t>
            </a:r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829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Lapsivaikutusten arviointi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Vaikutus </a:t>
            </a:r>
            <a:r>
              <a:rPr lang="fi-FI" dirty="0" err="1"/>
              <a:t>tiettyihin</a:t>
            </a:r>
            <a:r>
              <a:rPr lang="fi-FI" dirty="0"/>
              <a:t> lapsiryhmiin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Mahdollisuus liikkua paikasta toiseen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Mahdollisuus harrastaa ja viettää vapaa-aikaa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Lasten ja nuorten osallistuminen ja vaikutusmahdollisuudet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Lasten ja nuorten terveys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Turvallisuus ja turvallisuuden tunne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Vaikutuksen perheiden aikuisiin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Perheiden taloudelliseen tilanteeseen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Vaikutukset lasten ja nuorten koulunkäyntiin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191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Tehdyt selvitykset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895350" y="1739900"/>
            <a:ext cx="7337681" cy="377190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Konsulttitoimisto </a:t>
            </a:r>
            <a:r>
              <a:rPr lang="fi-FI" dirty="0" err="1"/>
              <a:t>Vahanen</a:t>
            </a:r>
            <a:r>
              <a:rPr lang="fi-FI" dirty="0"/>
              <a:t> Oy tehnyt selvityksiä 2014-2019 </a:t>
            </a:r>
            <a:endParaRPr lang="fi-FI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b="1" dirty="0" smtClean="0"/>
              <a:t>Kuntokartoitus 2014</a:t>
            </a:r>
            <a:r>
              <a:rPr lang="fi-FI" dirty="0" smtClean="0"/>
              <a:t>: uimahallin ja urheilutalon alapohjissa viitteitä kosteusongelmista, ilmanvaihtojärjestelmän heikko toimivuus, ulokkeelliset parvekerakenteet huonokuntoiset, urheilutalon kaari-ikkunat välttävässä kunnossa, urheilutalon kaarikaton pellitys tyydyttävä, uimahallissa pesutilojen ja pintamateriaalien uusiminen, valurautaiset viemärit huonokuntoisia -&gt; välttämättömät korjaukset tehty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b="1" dirty="0" smtClean="0"/>
              <a:t>Kuntotutkimus </a:t>
            </a:r>
            <a:r>
              <a:rPr lang="fi-FI" b="1" dirty="0"/>
              <a:t>uimahalli </a:t>
            </a:r>
            <a:r>
              <a:rPr lang="fi-FI" b="1" dirty="0" smtClean="0"/>
              <a:t>2015-2016</a:t>
            </a:r>
            <a:r>
              <a:rPr lang="fi-FI" dirty="0" smtClean="0"/>
              <a:t>: vesivuotoja uima-altaan liikuntasaumoissa sekä allastilan läpivienneissä ja liitoskohdissa, kaarikaton tuuletuskoteloissa mikrobivaurioita-&gt; riski lahovaurioille katon puurakenteissa, pohjakerroksen muovimatoissa kosteusvaurioita, maaperän korkea kosteuspitoisuus rasittaa kiinteistöä, uimahallin paikallavalubetoni heikkolaatuista, ilmanvaihdon tuloilmakoneista puuttuvat puhdistus- ja huoltoluukut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Kuntotutkimuksen </a:t>
            </a:r>
            <a:r>
              <a:rPr lang="fi-FI" dirty="0"/>
              <a:t>pohjalta tehtiin </a:t>
            </a:r>
            <a:r>
              <a:rPr lang="fi-FI" b="1" dirty="0"/>
              <a:t>riskien </a:t>
            </a:r>
            <a:r>
              <a:rPr lang="fi-FI" b="1" dirty="0" smtClean="0"/>
              <a:t>arviointi (9/2019)</a:t>
            </a:r>
            <a:r>
              <a:rPr lang="fi-FI" dirty="0" smtClean="0"/>
              <a:t>, </a:t>
            </a:r>
            <a:r>
              <a:rPr lang="fi-FI" dirty="0"/>
              <a:t>jonka tarkoitus oli vertailla peruskorjauksen jälkeen rakenteisiin jääviä riskejä verrattuna uudisrakennukseen. </a:t>
            </a:r>
            <a:endParaRPr lang="fi-FI" dirty="0" smtClean="0"/>
          </a:p>
          <a:p>
            <a:pPr marL="285750">
              <a:buFont typeface="Arial" panose="020B0604020202020204" pitchFamily="34" charset="0"/>
              <a:buChar char="•"/>
            </a:pPr>
            <a:r>
              <a:rPr lang="fi-FI" dirty="0" smtClean="0"/>
              <a:t> Lisäksi yksittäisiä paikallisia sisäilmatutkimuksia tehty lähivuosien aikana (kohde on ollut sisäilmatyöryhmän listoilla):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1/2020 </a:t>
            </a:r>
            <a:r>
              <a:rPr lang="fi-FI" dirty="0" smtClean="0"/>
              <a:t>rakenneteknisiä tutkimuksia: juoksusuoran ja toimistosiiven ulkoseinärakenteissa mikrobivaurioita ja kosteusindikaattoreita</a:t>
            </a:r>
          </a:p>
          <a:p>
            <a:pPr marL="1200150" lvl="2" indent="0">
              <a:buNone/>
            </a:pPr>
            <a:r>
              <a:rPr lang="fi-FI" dirty="0" smtClean="0"/>
              <a:t>	</a:t>
            </a:r>
            <a:r>
              <a:rPr lang="fi-FI" dirty="0" smtClean="0">
                <a:solidFill>
                  <a:schemeClr val="tx1"/>
                </a:solidFill>
              </a:rPr>
              <a:t>-&gt; vaikutus sisäilmanlaatuun, haitallinen altistuminen mahdollista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fi-FI" dirty="0" smtClean="0"/>
              <a:t> Olosuhdeongelmia </a:t>
            </a:r>
            <a:r>
              <a:rPr lang="fi-FI" dirty="0"/>
              <a:t>kiinteistöissä (ilmanvaihto, lämpötilat) </a:t>
            </a:r>
          </a:p>
        </p:txBody>
      </p:sp>
    </p:spTree>
    <p:extLst>
      <p:ext uri="{BB962C8B-B14F-4D97-AF65-F5344CB8AC3E}">
        <p14:creationId xmlns:p14="http://schemas.microsoft.com/office/powerpoint/2010/main" val="18769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Johtopäätökset </a:t>
            </a:r>
            <a:r>
              <a:rPr lang="fi-FI" dirty="0"/>
              <a:t>selvityksistä/ kustannusarvio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Tutkimusten </a:t>
            </a:r>
            <a:r>
              <a:rPr lang="fi-FI" dirty="0"/>
              <a:t>mukaan allasrakenteissa käytetty betoni on huonolaatuista, eikä täytä altaiden betonirakenteille asetettuja vaatimuksia esim. betonin tiiveyden osalta. Altaiden betonirakenteiden pitkäaikainen kunnossa pysyminen on altaisiin asennettujen vedenpaine-eristysten varassa. 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Peruskorjaukseen </a:t>
            </a:r>
            <a:r>
              <a:rPr lang="fi-FI" dirty="0"/>
              <a:t>liittyy runsaasti riskejä, joista suurta osaa voidaan kuitenkin hallita hyvällä suunnittelulla ja huolellisella toteutuksella. Monet riskit realisoituvat käytännössä rakenteiden </a:t>
            </a:r>
            <a:r>
              <a:rPr lang="fi-FI" dirty="0" err="1" smtClean="0"/>
              <a:t>lyhyempänä</a:t>
            </a:r>
            <a:r>
              <a:rPr lang="fi-FI" dirty="0" smtClean="0"/>
              <a:t> käyttöikänä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Kustannusarvio peruskorjaukselle 20,4 M€ </a:t>
            </a:r>
            <a:r>
              <a:rPr lang="fi-FI" dirty="0"/>
              <a:t>(uimahalli 8,9 M€, urheilutalo 11,4 M€) </a:t>
            </a:r>
            <a:endParaRPr lang="fi-FI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Ei </a:t>
            </a:r>
            <a:r>
              <a:rPr lang="fi-FI" dirty="0"/>
              <a:t>sisällä piha alueita, ainoastaan sisätilan korjaukset. </a:t>
            </a:r>
            <a:endParaRPr lang="fi-FI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i-FI" dirty="0" smtClean="0"/>
              <a:t>Korjausaste </a:t>
            </a:r>
            <a:r>
              <a:rPr lang="fi-FI" dirty="0"/>
              <a:t>71,6%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65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fi-FI" dirty="0" smtClean="0"/>
              <a:t>Uimahallin ja urheilutalon sijoittumispaikkojen vaihtoehtoja</a:t>
            </a:r>
            <a:endParaRPr lang="fi-FI" sz="1050" b="1" dirty="0"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dirty="0">
              <a:solidFill>
                <a:srgbClr val="FFFFFE"/>
              </a:solidFill>
              <a:latin typeface="Georgia" panose="02040502050405020303" pitchFamily="18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E1A-9BCA-254C-A3FA-DB4A782DF16C}" type="slidenum">
              <a:rPr lang="fi-FI" smtClean="0">
                <a:latin typeface="Georgia" panose="02040502050405020303" pitchFamily="18" charset="0"/>
              </a:rPr>
              <a:pPr/>
              <a:t>5</a:t>
            </a:fld>
            <a:endParaRPr lang="fi-FI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Kartoitettuja sijoittumisvaihtoehtoja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8526" y="1739900"/>
            <a:ext cx="7340599" cy="3822700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Virran puisto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Pässinniemen ja </a:t>
            </a:r>
            <a:r>
              <a:rPr lang="fi-FI" dirty="0" err="1"/>
              <a:t>Imatrankosken</a:t>
            </a:r>
            <a:r>
              <a:rPr lang="fi-FI" dirty="0"/>
              <a:t> välinen rakentamaton maa-alue (kosteikko, vaatii rakentamiselta </a:t>
            </a:r>
            <a:r>
              <a:rPr lang="fi-FI" dirty="0" smtClean="0"/>
              <a:t>erityistoimenpiteitä, infra puuttuu </a:t>
            </a:r>
            <a:r>
              <a:rPr lang="fi-FI" dirty="0"/>
              <a:t>- kallis)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Pulliaisen talon tontti ja viereinen tontti Mansikkalassa juna-aseman ja radan toisella puolella (toinen tontti Evälahden omistuksessa ja toinen yksityisellä </a:t>
            </a:r>
            <a:r>
              <a:rPr lang="fi-FI" dirty="0" smtClean="0"/>
              <a:t>sijoittajalla, ahdas, parkkipaikkoja niukasti)</a:t>
            </a:r>
            <a:endParaRPr lang="fi-F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Vanha Mansikkalan terveysaseman tontti ja viereinen tontti </a:t>
            </a:r>
            <a:r>
              <a:rPr lang="fi-FI" dirty="0" smtClean="0"/>
              <a:t>(Suunniteltu liiketoiminnalle) </a:t>
            </a:r>
            <a:endParaRPr lang="fi-F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Saimian</a:t>
            </a:r>
            <a:r>
              <a:rPr lang="fi-FI" dirty="0" smtClean="0"/>
              <a:t> </a:t>
            </a:r>
            <a:r>
              <a:rPr lang="fi-FI" dirty="0"/>
              <a:t>korkeakoulun tontti (</a:t>
            </a:r>
            <a:r>
              <a:rPr lang="fi-FI" dirty="0" smtClean="0"/>
              <a:t>pieni)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 smtClean="0"/>
              <a:t>Linnalan koulun nykyinen maa-alue (suojelumerkintä, kaavamuutos tarvitaan)</a:t>
            </a:r>
            <a:endParaRPr lang="fi-FI" dirty="0"/>
          </a:p>
          <a:p>
            <a:r>
              <a:rPr lang="fi-FI" dirty="0"/>
              <a:t> </a:t>
            </a:r>
          </a:p>
          <a:p>
            <a:r>
              <a:rPr lang="fi-FI" dirty="0" smtClean="0"/>
              <a:t>Poissuljettuja:</a:t>
            </a:r>
            <a:endParaRPr lang="fi-F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Ivon alue (pientaloalueeksi kaavoitettu ja loput Fortumin omistuksessa)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Teollisuusalue Mansikkalassa entisen Prisman takana (edellyttää laajemman kaavamuutoksen kaikkine suunnitteluineen)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Kosken koulun urheilukenttä, tarvitaan koulun käyttöön ja maaperä ei salli raskaampaa rakentamista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Linnalan kenttä, tarvitaan koulun </a:t>
            </a:r>
            <a:r>
              <a:rPr lang="fi-FI" dirty="0" smtClean="0"/>
              <a:t>käyttöön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 smtClean="0"/>
              <a:t>Imatran Kylpylän yhteyteen</a:t>
            </a:r>
            <a:endParaRPr lang="fi-FI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58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Millä vaihtoehdoilla jatketaan valmistelua?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800" dirty="0" smtClean="0"/>
              <a:t>Urheilutalo Ukonniemeen jäähallin läheisyyteen ja uimahalli (25m) Mansikkalaan tai läheisyyteen</a:t>
            </a:r>
          </a:p>
          <a:p>
            <a:pPr marL="342900" indent="-342900">
              <a:buFont typeface="+mj-lt"/>
              <a:buAutoNum type="arabicPeriod"/>
            </a:pPr>
            <a:endParaRPr lang="fi-FI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fi-FI" sz="1800" dirty="0" smtClean="0"/>
              <a:t>Urheilutalo ja uimahalli (25m-50m) Ukonniemeen jäähallin läheisyyteen</a:t>
            </a:r>
            <a:endParaRPr lang="fi-FI" sz="1800" dirty="0"/>
          </a:p>
          <a:p>
            <a:endParaRPr lang="fi-FI" sz="1800" dirty="0" smtClean="0"/>
          </a:p>
        </p:txBody>
      </p:sp>
    </p:spTree>
    <p:extLst>
      <p:ext uri="{BB962C8B-B14F-4D97-AF65-F5344CB8AC3E}">
        <p14:creationId xmlns:p14="http://schemas.microsoft.com/office/powerpoint/2010/main" val="28316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1143000" y="4126238"/>
            <a:ext cx="6858000" cy="6752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fi-FI" dirty="0"/>
              <a:t>Urheilutalon ja Uimahallin uudisrakentamis vaihtoehtojen selvitys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1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28650" y="1047578"/>
            <a:ext cx="7290675" cy="8057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fi-FI" dirty="0" smtClean="0"/>
              <a:t>Taustaa laskennasta</a:t>
            </a:r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628649" y="1853293"/>
            <a:ext cx="7290675" cy="29637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har char="-"/>
            </a:pPr>
            <a:r>
              <a:rPr lang="fi-FI" dirty="0"/>
              <a:t>Kustannusarviot perustuvat </a:t>
            </a:r>
            <a:r>
              <a:rPr lang="fi-FI" b="1" dirty="0" err="1"/>
              <a:t>Haahtelan</a:t>
            </a:r>
            <a:r>
              <a:rPr lang="fi-FI" b="1" dirty="0"/>
              <a:t> Talonrakennuksen </a:t>
            </a:r>
            <a:r>
              <a:rPr lang="fi-FI" b="1" dirty="0" smtClean="0"/>
              <a:t>kustannustietojärjestelmään</a:t>
            </a:r>
            <a:r>
              <a:rPr lang="fi-FI" dirty="0"/>
              <a:t>, joka on yleisesti alalla käytetty ja Finanssialan keskusliiton hyväksymä</a:t>
            </a:r>
          </a:p>
          <a:p>
            <a:pPr>
              <a:buChar char="-"/>
            </a:pPr>
            <a:r>
              <a:rPr lang="fi-FI" dirty="0" smtClean="0"/>
              <a:t>Kustannuksia on vertailtu </a:t>
            </a:r>
            <a:r>
              <a:rPr lang="fi-FI" dirty="0"/>
              <a:t>viime aikoina muualla Suomessa toteutuneiden hankkeiden </a:t>
            </a:r>
            <a:r>
              <a:rPr lang="fi-FI" dirty="0" smtClean="0"/>
              <a:t>kustannuksiin</a:t>
            </a:r>
          </a:p>
          <a:p>
            <a:pPr>
              <a:buChar char="-"/>
            </a:pPr>
            <a:r>
              <a:rPr lang="fi-FI" dirty="0" smtClean="0"/>
              <a:t>Uimahalli </a:t>
            </a:r>
            <a:r>
              <a:rPr lang="fi-FI" dirty="0"/>
              <a:t>mitoitettu sekä </a:t>
            </a:r>
            <a:r>
              <a:rPr lang="fi-FI" dirty="0" smtClean="0"/>
              <a:t>50m, </a:t>
            </a:r>
            <a:r>
              <a:rPr lang="fi-FI" dirty="0"/>
              <a:t>että </a:t>
            </a:r>
            <a:r>
              <a:rPr lang="fi-FI" dirty="0" smtClean="0"/>
              <a:t>25m altaille </a:t>
            </a:r>
            <a:r>
              <a:rPr lang="fi-FI" dirty="0"/>
              <a:t>(nykyinen 25m/ </a:t>
            </a:r>
            <a:r>
              <a:rPr lang="fi-FI" dirty="0" smtClean="0"/>
              <a:t>5-ratainen, </a:t>
            </a:r>
            <a:r>
              <a:rPr lang="fi-FI" dirty="0"/>
              <a:t>joka ei täytä </a:t>
            </a:r>
            <a:r>
              <a:rPr lang="fi-FI" dirty="0" smtClean="0"/>
              <a:t>nykynormeja)</a:t>
            </a:r>
            <a:endParaRPr dirty="0"/>
          </a:p>
          <a:p>
            <a:pPr>
              <a:buChar char="-"/>
            </a:pPr>
            <a:r>
              <a:rPr lang="fi-FI" dirty="0"/>
              <a:t>Lisäksi uimahalliin mitoitettu opetusallas ja terapia allas, ei muita lisäpalvelualtaita (hyppypaikka, poreallas, liukumäki)</a:t>
            </a:r>
            <a:endParaRPr dirty="0"/>
          </a:p>
          <a:p>
            <a:pPr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28649" y="744478"/>
            <a:ext cx="7290675" cy="3030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10121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Mukautettu 3">
      <a:dk1>
        <a:srgbClr val="000000"/>
      </a:dk1>
      <a:lt1>
        <a:sysClr val="window" lastClr="FFFFFF"/>
      </a:lt1>
      <a:dk2>
        <a:srgbClr val="ED6C3A"/>
      </a:dk2>
      <a:lt2>
        <a:srgbClr val="FFFFFE"/>
      </a:lt2>
      <a:accent1>
        <a:srgbClr val="ED6C36"/>
      </a:accent1>
      <a:accent2>
        <a:srgbClr val="5B2C3F"/>
      </a:accent2>
      <a:accent3>
        <a:srgbClr val="5AC3E8"/>
      </a:accent3>
      <a:accent4>
        <a:srgbClr val="A3C95D"/>
      </a:accent4>
      <a:accent5>
        <a:srgbClr val="FFD75D"/>
      </a:accent5>
      <a:accent6>
        <a:srgbClr val="CDC693"/>
      </a:accent6>
      <a:hlink>
        <a:srgbClr val="5B2C3F"/>
      </a:hlink>
      <a:folHlink>
        <a:srgbClr val="5B2C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matra_pp-pohja_georgia_2018" id="{2DD35E5C-F145-4810-98A3-4EBED91F3FB6}" vid="{A8055BE4-603D-4CB1-98B5-468F7EDCE1A6}"/>
    </a:ext>
  </a:extLst>
</a:theme>
</file>

<file path=ppt/theme/theme2.xml><?xml version="1.0" encoding="utf-8"?>
<a:theme xmlns:a="http://schemas.openxmlformats.org/drawingml/2006/main" name="Mitra">
  <a:themeElements>
    <a:clrScheme name="Mitra colors">
      <a:dk1>
        <a:srgbClr val="4B3A6A"/>
      </a:dk1>
      <a:lt1>
        <a:srgbClr val="FFFFFF"/>
      </a:lt1>
      <a:dk2>
        <a:srgbClr val="191F37"/>
      </a:dk2>
      <a:lt2>
        <a:srgbClr val="E7E6E6"/>
      </a:lt2>
      <a:accent1>
        <a:srgbClr val="0082C3"/>
      </a:accent1>
      <a:accent2>
        <a:srgbClr val="FF5000"/>
      </a:accent2>
      <a:accent3>
        <a:srgbClr val="A5A5A5"/>
      </a:accent3>
      <a:accent4>
        <a:srgbClr val="00AFDF"/>
      </a:accent4>
      <a:accent5>
        <a:srgbClr val="FF9D0D"/>
      </a:accent5>
      <a:accent6>
        <a:srgbClr val="5AC3E2"/>
      </a:accent6>
      <a:hlink>
        <a:srgbClr val="FF5000"/>
      </a:hlink>
      <a:folHlink>
        <a:srgbClr val="BF3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itra">
  <a:themeElements>
    <a:clrScheme name="Mitra colors">
      <a:dk1>
        <a:srgbClr val="4B3A6A"/>
      </a:dk1>
      <a:lt1>
        <a:srgbClr val="FFFFFF"/>
      </a:lt1>
      <a:dk2>
        <a:srgbClr val="191F37"/>
      </a:dk2>
      <a:lt2>
        <a:srgbClr val="E7E6E6"/>
      </a:lt2>
      <a:accent1>
        <a:srgbClr val="0082C3"/>
      </a:accent1>
      <a:accent2>
        <a:srgbClr val="FF5000"/>
      </a:accent2>
      <a:accent3>
        <a:srgbClr val="A5A5A5"/>
      </a:accent3>
      <a:accent4>
        <a:srgbClr val="00AFDF"/>
      </a:accent4>
      <a:accent5>
        <a:srgbClr val="FF9D0D"/>
      </a:accent5>
      <a:accent6>
        <a:srgbClr val="5AC3E2"/>
      </a:accent6>
      <a:hlink>
        <a:srgbClr val="FF5000"/>
      </a:hlink>
      <a:folHlink>
        <a:srgbClr val="BF3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itra">
  <a:themeElements>
    <a:clrScheme name="Mitra colors">
      <a:dk1>
        <a:srgbClr val="4B3A6A"/>
      </a:dk1>
      <a:lt1>
        <a:srgbClr val="FFFFFF"/>
      </a:lt1>
      <a:dk2>
        <a:srgbClr val="191F37"/>
      </a:dk2>
      <a:lt2>
        <a:srgbClr val="E7E6E6"/>
      </a:lt2>
      <a:accent1>
        <a:srgbClr val="0082C3"/>
      </a:accent1>
      <a:accent2>
        <a:srgbClr val="FF5000"/>
      </a:accent2>
      <a:accent3>
        <a:srgbClr val="A5A5A5"/>
      </a:accent3>
      <a:accent4>
        <a:srgbClr val="00AFDF"/>
      </a:accent4>
      <a:accent5>
        <a:srgbClr val="FF9D0D"/>
      </a:accent5>
      <a:accent6>
        <a:srgbClr val="5AC3E2"/>
      </a:accent6>
      <a:hlink>
        <a:srgbClr val="FF5000"/>
      </a:hlink>
      <a:folHlink>
        <a:srgbClr val="BF3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itra">
  <a:themeElements>
    <a:clrScheme name="Mitra colors">
      <a:dk1>
        <a:srgbClr val="4B3A6A"/>
      </a:dk1>
      <a:lt1>
        <a:srgbClr val="FFFFFF"/>
      </a:lt1>
      <a:dk2>
        <a:srgbClr val="191F37"/>
      </a:dk2>
      <a:lt2>
        <a:srgbClr val="E7E6E6"/>
      </a:lt2>
      <a:accent1>
        <a:srgbClr val="0082C3"/>
      </a:accent1>
      <a:accent2>
        <a:srgbClr val="FF5000"/>
      </a:accent2>
      <a:accent3>
        <a:srgbClr val="A5A5A5"/>
      </a:accent3>
      <a:accent4>
        <a:srgbClr val="00AFDF"/>
      </a:accent4>
      <a:accent5>
        <a:srgbClr val="FF9D0D"/>
      </a:accent5>
      <a:accent6>
        <a:srgbClr val="5AC3E2"/>
      </a:accent6>
      <a:hlink>
        <a:srgbClr val="FF5000"/>
      </a:hlink>
      <a:folHlink>
        <a:srgbClr val="BF3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itra">
  <a:themeElements>
    <a:clrScheme name="Mitra colors">
      <a:dk1>
        <a:srgbClr val="4B3A6A"/>
      </a:dk1>
      <a:lt1>
        <a:srgbClr val="FFFFFF"/>
      </a:lt1>
      <a:dk2>
        <a:srgbClr val="191F37"/>
      </a:dk2>
      <a:lt2>
        <a:srgbClr val="E7E6E6"/>
      </a:lt2>
      <a:accent1>
        <a:srgbClr val="0082C3"/>
      </a:accent1>
      <a:accent2>
        <a:srgbClr val="FF5000"/>
      </a:accent2>
      <a:accent3>
        <a:srgbClr val="A5A5A5"/>
      </a:accent3>
      <a:accent4>
        <a:srgbClr val="00AFDF"/>
      </a:accent4>
      <a:accent5>
        <a:srgbClr val="FF9D0D"/>
      </a:accent5>
      <a:accent6>
        <a:srgbClr val="5AC3E2"/>
      </a:accent6>
      <a:hlink>
        <a:srgbClr val="FF5000"/>
      </a:hlink>
      <a:folHlink>
        <a:srgbClr val="BF3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itra">
  <a:themeElements>
    <a:clrScheme name="Mitra colors">
      <a:dk1>
        <a:srgbClr val="4B3A6A"/>
      </a:dk1>
      <a:lt1>
        <a:srgbClr val="FFFFFF"/>
      </a:lt1>
      <a:dk2>
        <a:srgbClr val="191F37"/>
      </a:dk2>
      <a:lt2>
        <a:srgbClr val="E7E6E6"/>
      </a:lt2>
      <a:accent1>
        <a:srgbClr val="0082C3"/>
      </a:accent1>
      <a:accent2>
        <a:srgbClr val="FF5000"/>
      </a:accent2>
      <a:accent3>
        <a:srgbClr val="A5A5A5"/>
      </a:accent3>
      <a:accent4>
        <a:srgbClr val="00AFDF"/>
      </a:accent4>
      <a:accent5>
        <a:srgbClr val="FF9D0D"/>
      </a:accent5>
      <a:accent6>
        <a:srgbClr val="5AC3E2"/>
      </a:accent6>
      <a:hlink>
        <a:srgbClr val="FF5000"/>
      </a:hlink>
      <a:folHlink>
        <a:srgbClr val="BF3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E5E8BF6D57202A4D84907C376D42216F" ma:contentTypeVersion="12" ma:contentTypeDescription="AreenaIntra dokumentti" ma:contentTypeScope="" ma:versionID="c344339e99af71f08d56c61b94f4059c">
  <xsd:schema xmlns:xsd="http://www.w3.org/2001/XMLSchema" xmlns:xs="http://www.w3.org/2001/XMLSchema" xmlns:p="http://schemas.microsoft.com/office/2006/metadata/properties" xmlns:ns2="e8687a72-8dae-4191-ae00-969384e7a9a0" xmlns:ns3="058cd46d-87ed-48c8-a499-09b9c6428465" xmlns:ns4="ac62569f-b101-45fc-9461-2f16996f697c" targetNamespace="http://schemas.microsoft.com/office/2006/metadata/properties" ma:root="true" ma:fieldsID="64f69a3cb8e254b1cc553f22ae5e8807" ns2:_="" ns3:_="" ns4:_="">
    <xsd:import namespace="e8687a72-8dae-4191-ae00-969384e7a9a0"/>
    <xsd:import namespace="058cd46d-87ed-48c8-a499-09b9c6428465"/>
    <xsd:import namespace="ac62569f-b101-45fc-9461-2f16996f697c"/>
    <xsd:element name="properties">
      <xsd:complexType>
        <xsd:sequence>
          <xsd:element name="documentManagement">
            <xsd:complexType>
              <xsd:all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87a72-8dae-4191-ae00-969384e7a9a0" elementFormDefault="qualified">
    <xsd:import namespace="http://schemas.microsoft.com/office/2006/documentManagement/types"/>
    <xsd:import namespace="http://schemas.microsoft.com/office/infopath/2007/PartnerControls"/>
    <xsd:element name="h69d9177441543c79f0d0d4433bc13ac" ma:index="11" ma:taxonomy="true" ma:internalName="h69d9177441543c79f0d0d4433bc13ac" ma:taxonomyFieldName="AreenaIntraDokumenttityyppi" ma:displayName="Dokumenttityyppi" ma:default="" ma:fieldId="{169d9177-4415-43c7-9f0d-0d4433bc13ac}" ma:sspId="e9c048e0-b0e2-47cc-85cd-f7a3e9d08fcd" ma:termSetId="a40d5cde-3dbd-4470-b744-cba7a8b6bb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Luokituksen Kaikki-sarake" ma:description="" ma:hidden="true" ma:list="{88069b30-8d7e-4171-899b-6c2bdc0ab5dd}" ma:internalName="TaxCatchAll" ma:showField="CatchAllData" ma:web="e8687a72-8dae-4191-ae00-969384e7a9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3" ma:taxonomy="true" ma:internalName="n547a2840f4c4908bae3582247e377a1" ma:taxonomyFieldName="AreenaIntraYritys" ma:displayName="Toiminto" ma:readOnly="false" ma:default="" ma:fieldId="{7547a284-0f4c-4908-bae3-582247e377a1}" ma:sspId="e9c048e0-b0e2-47cc-85cd-f7a3e9d08fcd" ma:termSetId="0c2a8218-5aef-4b9b-b18a-4235ec94ba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4" nillable="true" ma:taxonomy="true" ma:internalName="c93af028e68b4ec18d46cb24ea894b48" ma:taxonomyFieldName="AreenaIntraAjankohta" ma:displayName="Ajankohta" ma:default="" ma:fieldId="{c93af028-e68b-4ec1-8d46-cb24ea894b48}" ma:sspId="e9c048e0-b0e2-47cc-85cd-f7a3e9d08fcd" ma:termSetId="30be4dd7-ee69-4686-90fe-4b27593d10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cd46d-87ed-48c8-a499-09b9c6428465" elementFormDefault="qualified">
    <xsd:import namespace="http://schemas.microsoft.com/office/2006/documentManagement/types"/>
    <xsd:import namespace="http://schemas.microsoft.com/office/infopath/2007/PartnerControls"/>
    <xsd:element name="LastSharedByUser" ma:index="19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0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2569f-b101-45fc-9461-2f16996f6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4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547a2840f4c4908bae3582247e377a1 xmlns="e8687a72-8dae-4191-ae00-969384e7a9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Aineistot kaikille</TermName>
          <TermId xmlns="http://schemas.microsoft.com/office/infopath/2007/PartnerControls">cf6e1c9e-929a-484f-8674-bb89546e6411</TermId>
        </TermInfo>
      </Terms>
    </n547a2840f4c4908bae3582247e377a1>
    <h69d9177441543c79f0d0d4433bc13ac xmlns="e8687a72-8dae-4191-ae00-969384e7a9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Lomake</TermName>
          <TermId xmlns="http://schemas.microsoft.com/office/infopath/2007/PartnerControls">d817d0a2-3d03-432b-9318-6e8183e888d8</TermId>
        </TermInfo>
      </Terms>
    </h69d9177441543c79f0d0d4433bc13ac>
    <c93af028e68b4ec18d46cb24ea894b48 xmlns="e8687a72-8dae-4191-ae00-969384e7a9a0">
      <Terms xmlns="http://schemas.microsoft.com/office/infopath/2007/PartnerControls"/>
    </c93af028e68b4ec18d46cb24ea894b48>
    <TaxCatchAll xmlns="e8687a72-8dae-4191-ae00-969384e7a9a0">
      <Value>23</Value>
      <Value>4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52A2C-6799-4F85-B226-13A79F4FB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87a72-8dae-4191-ae00-969384e7a9a0"/>
    <ds:schemaRef ds:uri="058cd46d-87ed-48c8-a499-09b9c6428465"/>
    <ds:schemaRef ds:uri="ac62569f-b101-45fc-9461-2f16996f69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692C98-DD1D-4D70-ACB6-D134D7987A29}">
  <ds:schemaRefs>
    <ds:schemaRef ds:uri="058cd46d-87ed-48c8-a499-09b9c6428465"/>
    <ds:schemaRef ds:uri="e8687a72-8dae-4191-ae00-969384e7a9a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c62569f-b101-45fc-9461-2f16996f697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6243B3-E776-4D4B-BF32-8C500AA166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Imatra_pp-pohja_georgia_2018</Template>
  <TotalTime>13142</TotalTime>
  <Words>1455</Words>
  <Application>Microsoft Office PowerPoint</Application>
  <PresentationFormat>Näytössä katseltava esitys (16:10)</PresentationFormat>
  <Paragraphs>195</Paragraphs>
  <Slides>22</Slides>
  <Notes>9</Notes>
  <HiddenSlides>1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22</vt:i4>
      </vt:variant>
    </vt:vector>
  </HeadingPairs>
  <TitlesOfParts>
    <vt:vector size="34" baseType="lpstr">
      <vt:lpstr>Arial</vt:lpstr>
      <vt:lpstr>Calibri</vt:lpstr>
      <vt:lpstr>Georgia</vt:lpstr>
      <vt:lpstr>Symbol</vt:lpstr>
      <vt:lpstr>Tahoma</vt:lpstr>
      <vt:lpstr>Office-teema</vt:lpstr>
      <vt:lpstr>Mitra</vt:lpstr>
      <vt:lpstr>1_Mitra</vt:lpstr>
      <vt:lpstr>2_Mitra</vt:lpstr>
      <vt:lpstr>3_Mitra</vt:lpstr>
      <vt:lpstr>4_Mitra</vt:lpstr>
      <vt:lpstr>6_Mitra</vt:lpstr>
      <vt:lpstr>Asukasilta 28.1.2020 klo 18.00-19:30</vt:lpstr>
      <vt:lpstr>Nykyisen uimahallin ja urheilutalon peruskorjausselvitys 2019</vt:lpstr>
      <vt:lpstr>Tehdyt selvitykset</vt:lpstr>
      <vt:lpstr>Johtopäätökset selvityksistä/ kustannusarvio </vt:lpstr>
      <vt:lpstr>Uimahallin ja urheilutalon sijoittumispaikkojen vaihtoehtoja</vt:lpstr>
      <vt:lpstr>Kartoitettuja sijoittumisvaihtoehtoja</vt:lpstr>
      <vt:lpstr>Millä vaihtoehdoilla jatketaan valmistelua?</vt:lpstr>
      <vt:lpstr>Urheilutalon ja Uimahallin uudisrakentamis vaihtoehtojen selvitys</vt:lpstr>
      <vt:lpstr>Taustaa laskennasta</vt:lpstr>
      <vt:lpstr>Mitoitustietoja uimahalli</vt:lpstr>
      <vt:lpstr>Mitoitustietoja urheilutalo, vertailu</vt:lpstr>
      <vt:lpstr>Urheilutalo jäähallin läheisyyteen</vt:lpstr>
      <vt:lpstr>Uimahallin uudisrakentaminen Virran puistoon</vt:lpstr>
      <vt:lpstr>Uimahalli jäähallin läheisyydessä yhdessä urheilutalon kanssa</vt:lpstr>
      <vt:lpstr>Eri vaihtoehtojen vaikutukset käyttökustannuksiin jatkoselvityksen kohteena</vt:lpstr>
      <vt:lpstr>Uimahallin ja urheilutalon uudisrakentaminen</vt:lpstr>
      <vt:lpstr>Laaja ennakkovaikutusten arviointi tarvitaan</vt:lpstr>
      <vt:lpstr>Valmistelussa huomioitavaa</vt:lpstr>
      <vt:lpstr>Nykyistä urheilutaloa ja uimahallia käyttävien liikuntaseurojen tapaaminen 25.11.2019</vt:lpstr>
      <vt:lpstr>Kannanottoja:</vt:lpstr>
      <vt:lpstr>Vaikutusten arviointi kuntalaisten näkökulmasta</vt:lpstr>
      <vt:lpstr>PowerPoint-esitys</vt:lpstr>
    </vt:vector>
  </TitlesOfParts>
  <Company>Imatra Base Camp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PowerPoint-esityspohja</dc:title>
  <dc:creator>Storhammar Katri</dc:creator>
  <cp:lastModifiedBy>Kujala Arja</cp:lastModifiedBy>
  <cp:revision>77</cp:revision>
  <cp:lastPrinted>2017-03-22T08:20:01Z</cp:lastPrinted>
  <dcterms:created xsi:type="dcterms:W3CDTF">2018-06-14T12:29:51Z</dcterms:created>
  <dcterms:modified xsi:type="dcterms:W3CDTF">2020-01-28T15:14:15Z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0x010100AA08B6C20633446DB7C637F08F23358C00D1CC8AC89089415292A9D2C309C61E8600E5E8BF6D57202A4D84907C376D42216F</vt:lpwstr>
  </property>
  <property fmtid="{D5CDD505-2E9C-101B-9397-08002B2CF9AE}" pid="3" name="AreenaIntraAjankohta">
    <vt:lpwstr/>
  </property>
  <property fmtid="{D5CDD505-2E9C-101B-9397-08002B2CF9AE}" pid="4" name="AreenaIntraYritys">
    <vt:lpwstr>23;#Aineistot kaikille|cf6e1c9e-929a-484f-8674-bb89546e6411</vt:lpwstr>
  </property>
  <property fmtid="{D5CDD505-2E9C-101B-9397-08002B2CF9AE}" pid="5" name="AreenaIntraDokumenttityyppi">
    <vt:lpwstr>4;#Lomake|d817d0a2-3d03-432b-9318-6e8183e888d8</vt:lpwstr>
  </property>
</Properties>
</file>