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92" r:id="rId7"/>
  </p:sldMasterIdLst>
  <p:notesMasterIdLst>
    <p:notesMasterId r:id="rId60"/>
  </p:notesMasterIdLst>
  <p:handoutMasterIdLst>
    <p:handoutMasterId r:id="rId61"/>
  </p:handoutMasterIdLst>
  <p:sldIdLst>
    <p:sldId id="263" r:id="rId8"/>
    <p:sldId id="268" r:id="rId9"/>
    <p:sldId id="257" r:id="rId10"/>
    <p:sldId id="300" r:id="rId11"/>
    <p:sldId id="265" r:id="rId12"/>
    <p:sldId id="267" r:id="rId13"/>
    <p:sldId id="260" r:id="rId14"/>
    <p:sldId id="331" r:id="rId15"/>
    <p:sldId id="284" r:id="rId16"/>
    <p:sldId id="326" r:id="rId17"/>
    <p:sldId id="314" r:id="rId18"/>
    <p:sldId id="327" r:id="rId19"/>
    <p:sldId id="330" r:id="rId20"/>
    <p:sldId id="329" r:id="rId21"/>
    <p:sldId id="324" r:id="rId22"/>
    <p:sldId id="325" r:id="rId23"/>
    <p:sldId id="271" r:id="rId24"/>
    <p:sldId id="304" r:id="rId25"/>
    <p:sldId id="272" r:id="rId26"/>
    <p:sldId id="301" r:id="rId27"/>
    <p:sldId id="280" r:id="rId28"/>
    <p:sldId id="308" r:id="rId29"/>
    <p:sldId id="278" r:id="rId30"/>
    <p:sldId id="281" r:id="rId31"/>
    <p:sldId id="311" r:id="rId32"/>
    <p:sldId id="310" r:id="rId33"/>
    <p:sldId id="316" r:id="rId34"/>
    <p:sldId id="317" r:id="rId35"/>
    <p:sldId id="282" r:id="rId36"/>
    <p:sldId id="269" r:id="rId37"/>
    <p:sldId id="291" r:id="rId38"/>
    <p:sldId id="305" r:id="rId39"/>
    <p:sldId id="258" r:id="rId40"/>
    <p:sldId id="275" r:id="rId41"/>
    <p:sldId id="295" r:id="rId42"/>
    <p:sldId id="288" r:id="rId43"/>
    <p:sldId id="285" r:id="rId44"/>
    <p:sldId id="286" r:id="rId45"/>
    <p:sldId id="262" r:id="rId46"/>
    <p:sldId id="312" r:id="rId47"/>
    <p:sldId id="302" r:id="rId48"/>
    <p:sldId id="303" r:id="rId49"/>
    <p:sldId id="287" r:id="rId50"/>
    <p:sldId id="313" r:id="rId51"/>
    <p:sldId id="315" r:id="rId52"/>
    <p:sldId id="318" r:id="rId53"/>
    <p:sldId id="319" r:id="rId54"/>
    <p:sldId id="320" r:id="rId55"/>
    <p:sldId id="321" r:id="rId56"/>
    <p:sldId id="322" r:id="rId57"/>
    <p:sldId id="323" r:id="rId58"/>
    <p:sldId id="290" r:id="rId59"/>
  </p:sldIdLst>
  <p:sldSz cx="12192000" cy="6858000"/>
  <p:notesSz cx="6797675" cy="9926638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Arial Unicode MS" panose="020B0604020202020204" pitchFamily="34" charset="-128"/>
      <p:regular r:id="rId66"/>
    </p:embeddedFont>
    <p:embeddedFont>
      <p:font typeface="Berlin Sans FB" panose="020E0602020502020306" pitchFamily="34" charset="0"/>
      <p:regular r:id="rId67"/>
      <p:bold r:id="rId68"/>
    </p:embeddedFont>
    <p:embeddedFont>
      <p:font typeface="Franklin Gothic Demi Cond" panose="020B0706030402020204" pitchFamily="34" charset="0"/>
      <p:regular r:id="rId69"/>
    </p:embeddedFont>
    <p:embeddedFont>
      <p:font typeface="Times" panose="02020603050405020304" pitchFamily="18" charset="0"/>
      <p:regular r:id="rId70"/>
      <p:bold r:id="rId71"/>
      <p:italic r:id="rId72"/>
      <p:boldItalic r:id="rId73"/>
    </p:embeddedFont>
  </p:embeddedFontLst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1"/>
    <a:srgbClr val="089DE0"/>
    <a:srgbClr val="EF7A35"/>
    <a:srgbClr val="FF0053"/>
    <a:srgbClr val="95C11F"/>
    <a:srgbClr val="3C3C3C"/>
    <a:srgbClr val="FCBE00"/>
    <a:srgbClr val="A66FAD"/>
    <a:srgbClr val="9FC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Normaali tyyli 3 - Korostu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Normaali tyyli 1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Normaali tyyli 1 - Korost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Normaali tyyli 3 - Korostu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54" autoAdjust="0"/>
    <p:restoredTop sz="94660"/>
  </p:normalViewPr>
  <p:slideViewPr>
    <p:cSldViewPr>
      <p:cViewPr varScale="1">
        <p:scale>
          <a:sx n="68" d="100"/>
          <a:sy n="68" d="100"/>
        </p:scale>
        <p:origin x="636" y="48"/>
      </p:cViewPr>
      <p:guideLst>
        <p:guide orient="horz" pos="709"/>
        <p:guide pos="3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71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5.fntdata"/><Relationship Id="rId7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putthh\Desktop\synnytys\v&#228;est&#246;excelit%20(Tallennettu%20automaattisesti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putthh\Desktop\synnytys\v&#228;est&#246;excelit%20(Tallennettu%20automaattisesti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koneki\AppData\Local\Microsoft\Windows\Temporary%20Internet%20Files\Content.Outlook\QJ0TC9DG\Eksoten%20asiakkaat%2016.1.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koneki\AppData\Local\Microsoft\Windows\Temporary%20Internet%20Files\Content.Outlook\QJ0TC9DG\Eksoten%20asiakkaat%2016.1.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koneki\AppData\Local\Microsoft\Windows\Temporary%20Internet%20Files\Content.Outlook\QJ0TC9DG\Eksoten%20asiakkaat%2016.1.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Taul3!$H$48</c:f>
              <c:strCache>
                <c:ptCount val="1"/>
                <c:pt idx="0">
                  <c:v>2017 €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Taul3!$H$49:$H$55</c:f>
              <c:numCache>
                <c:formatCode>#,##0</c:formatCode>
                <c:ptCount val="7"/>
                <c:pt idx="0">
                  <c:v>22157335.074181497</c:v>
                </c:pt>
                <c:pt idx="1">
                  <c:v>47291213.015187383</c:v>
                </c:pt>
                <c:pt idx="2">
                  <c:v>31427400.773641806</c:v>
                </c:pt>
                <c:pt idx="3">
                  <c:v>141762712.48650047</c:v>
                </c:pt>
                <c:pt idx="4">
                  <c:v>75510053.578653097</c:v>
                </c:pt>
                <c:pt idx="5">
                  <c:v>93393572.983124986</c:v>
                </c:pt>
                <c:pt idx="6">
                  <c:v>82470119.203926399</c:v>
                </c:pt>
              </c:numCache>
            </c:numRef>
          </c:val>
        </c:ser>
        <c:ser>
          <c:idx val="1"/>
          <c:order val="1"/>
          <c:tx>
            <c:strRef>
              <c:f>Taul3!$I$48</c:f>
              <c:strCache>
                <c:ptCount val="1"/>
                <c:pt idx="0">
                  <c:v>2030 €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Taul3!$I$49:$I$55</c:f>
              <c:numCache>
                <c:formatCode>#,##0</c:formatCode>
                <c:ptCount val="7"/>
                <c:pt idx="0">
                  <c:v>21636163.672823355</c:v>
                </c:pt>
                <c:pt idx="1">
                  <c:v>44884338.462000795</c:v>
                </c:pt>
                <c:pt idx="2">
                  <c:v>28995040.855163105</c:v>
                </c:pt>
                <c:pt idx="3">
                  <c:v>128281486.96138176</c:v>
                </c:pt>
                <c:pt idx="4">
                  <c:v>70097311.671998039</c:v>
                </c:pt>
                <c:pt idx="5">
                  <c:v>137489428.2494106</c:v>
                </c:pt>
                <c:pt idx="6">
                  <c:v>111520982.25332049</c:v>
                </c:pt>
              </c:numCache>
            </c:numRef>
          </c:val>
        </c:ser>
        <c:ser>
          <c:idx val="2"/>
          <c:order val="2"/>
          <c:tx>
            <c:strRef>
              <c:f>Taul3!$J$48</c:f>
              <c:strCache>
                <c:ptCount val="1"/>
                <c:pt idx="0">
                  <c:v>2040 €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Taul3!$J$49:$J$55</c:f>
              <c:numCache>
                <c:formatCode>#,##0</c:formatCode>
                <c:ptCount val="7"/>
                <c:pt idx="0">
                  <c:v>21080120.357460625</c:v>
                </c:pt>
                <c:pt idx="1">
                  <c:v>42842536.646203496</c:v>
                </c:pt>
                <c:pt idx="2">
                  <c:v>27684767.744783312</c:v>
                </c:pt>
                <c:pt idx="3">
                  <c:v>126319332.55998406</c:v>
                </c:pt>
                <c:pt idx="4">
                  <c:v>60184260.073784664</c:v>
                </c:pt>
                <c:pt idx="5">
                  <c:v>127690281.08982611</c:v>
                </c:pt>
                <c:pt idx="6">
                  <c:v>167133357.65946743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1741992"/>
        <c:axId val="251737680"/>
      </c:barChart>
      <c:lineChart>
        <c:grouping val="standard"/>
        <c:varyColors val="0"/>
        <c:ser>
          <c:idx val="3"/>
          <c:order val="3"/>
          <c:tx>
            <c:strRef>
              <c:f>Taul3!$K$48</c:f>
              <c:strCache>
                <c:ptCount val="1"/>
                <c:pt idx="0">
                  <c:v>2017 väestö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Taul3!$K$49:$K$55</c:f>
              <c:numCache>
                <c:formatCode>#,##0</c:formatCode>
                <c:ptCount val="7"/>
                <c:pt idx="0">
                  <c:v>6557</c:v>
                </c:pt>
                <c:pt idx="1">
                  <c:v>12583</c:v>
                </c:pt>
                <c:pt idx="2">
                  <c:v>12665</c:v>
                </c:pt>
                <c:pt idx="3">
                  <c:v>64144</c:v>
                </c:pt>
                <c:pt idx="4">
                  <c:v>18566</c:v>
                </c:pt>
                <c:pt idx="5">
                  <c:v>10798</c:v>
                </c:pt>
                <c:pt idx="6">
                  <c:v>4552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Taul3!$L$48</c:f>
              <c:strCache>
                <c:ptCount val="1"/>
                <c:pt idx="0">
                  <c:v>2030 väestö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Taul3!$L$49:$L$55</c:f>
              <c:numCache>
                <c:formatCode>#,##0</c:formatCode>
                <c:ptCount val="7"/>
                <c:pt idx="0">
                  <c:v>6430</c:v>
                </c:pt>
                <c:pt idx="1">
                  <c:v>11886</c:v>
                </c:pt>
                <c:pt idx="2">
                  <c:v>11657</c:v>
                </c:pt>
                <c:pt idx="3">
                  <c:v>58379</c:v>
                </c:pt>
                <c:pt idx="4">
                  <c:v>17256</c:v>
                </c:pt>
                <c:pt idx="5">
                  <c:v>15915</c:v>
                </c:pt>
                <c:pt idx="6">
                  <c:v>6174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Taul3!$M$48</c:f>
              <c:strCache>
                <c:ptCount val="1"/>
                <c:pt idx="0">
                  <c:v>2040 väestö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Taul3!$M$49:$M$55</c:f>
              <c:numCache>
                <c:formatCode>#,##0</c:formatCode>
                <c:ptCount val="7"/>
                <c:pt idx="0">
                  <c:v>6266</c:v>
                </c:pt>
                <c:pt idx="1">
                  <c:v>11338</c:v>
                </c:pt>
                <c:pt idx="2">
                  <c:v>11125</c:v>
                </c:pt>
                <c:pt idx="3">
                  <c:v>57561</c:v>
                </c:pt>
                <c:pt idx="4">
                  <c:v>14795</c:v>
                </c:pt>
                <c:pt idx="5">
                  <c:v>14802</c:v>
                </c:pt>
                <c:pt idx="6">
                  <c:v>9256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1738072"/>
        <c:axId val="251742384"/>
      </c:lineChart>
      <c:catAx>
        <c:axId val="251741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37680"/>
        <c:crosses val="autoZero"/>
        <c:auto val="1"/>
        <c:lblAlgn val="ctr"/>
        <c:lblOffset val="100"/>
        <c:noMultiLvlLbl val="0"/>
      </c:catAx>
      <c:valAx>
        <c:axId val="25173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41992"/>
        <c:crosses val="autoZero"/>
        <c:crossBetween val="between"/>
      </c:valAx>
      <c:valAx>
        <c:axId val="25174238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38072"/>
        <c:crosses val="max"/>
        <c:crossBetween val="between"/>
      </c:valAx>
      <c:catAx>
        <c:axId val="251738072"/>
        <c:scaling>
          <c:orientation val="minMax"/>
        </c:scaling>
        <c:delete val="1"/>
        <c:axPos val="b"/>
        <c:majorTickMark val="out"/>
        <c:minorTickMark val="none"/>
        <c:tickLblPos val="nextTo"/>
        <c:crossAx val="251742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5824975682438"/>
          <c:y val="7.2020659019701824E-2"/>
          <c:w val="0.66194311164253994"/>
          <c:h val="0.50271344203675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Taul3!$H$48</c:f>
              <c:strCache>
                <c:ptCount val="1"/>
                <c:pt idx="0">
                  <c:v>2017 €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Taul3!$H$49:$H$55</c:f>
              <c:numCache>
                <c:formatCode>#,##0</c:formatCode>
                <c:ptCount val="7"/>
                <c:pt idx="0">
                  <c:v>22157335.074181497</c:v>
                </c:pt>
                <c:pt idx="1">
                  <c:v>47291213.015187383</c:v>
                </c:pt>
                <c:pt idx="2">
                  <c:v>31427400.773641806</c:v>
                </c:pt>
                <c:pt idx="3">
                  <c:v>141762712.48650047</c:v>
                </c:pt>
                <c:pt idx="4">
                  <c:v>75510053.578653097</c:v>
                </c:pt>
                <c:pt idx="5">
                  <c:v>93393572.983124986</c:v>
                </c:pt>
                <c:pt idx="6">
                  <c:v>82470119.203926399</c:v>
                </c:pt>
              </c:numCache>
            </c:numRef>
          </c:val>
        </c:ser>
        <c:ser>
          <c:idx val="1"/>
          <c:order val="1"/>
          <c:tx>
            <c:strRef>
              <c:f>Taul3!$I$48</c:f>
              <c:strCache>
                <c:ptCount val="1"/>
                <c:pt idx="0">
                  <c:v>2030 €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Taul3!$I$49:$I$55</c:f>
              <c:numCache>
                <c:formatCode>#,##0</c:formatCode>
                <c:ptCount val="7"/>
                <c:pt idx="0">
                  <c:v>21636163.672823355</c:v>
                </c:pt>
                <c:pt idx="1">
                  <c:v>44884338.462000795</c:v>
                </c:pt>
                <c:pt idx="2">
                  <c:v>28995040.855163105</c:v>
                </c:pt>
                <c:pt idx="3">
                  <c:v>128281486.96138176</c:v>
                </c:pt>
                <c:pt idx="4">
                  <c:v>70097311.671998039</c:v>
                </c:pt>
                <c:pt idx="5">
                  <c:v>137489428.2494106</c:v>
                </c:pt>
                <c:pt idx="6">
                  <c:v>111520982.25332049</c:v>
                </c:pt>
              </c:numCache>
            </c:numRef>
          </c:val>
        </c:ser>
        <c:ser>
          <c:idx val="2"/>
          <c:order val="2"/>
          <c:tx>
            <c:strRef>
              <c:f>Taul3!$J$48</c:f>
              <c:strCache>
                <c:ptCount val="1"/>
                <c:pt idx="0">
                  <c:v>2040 €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Taul3!$G$49:$G$55</c:f>
              <c:strCache>
                <c:ptCount val="7"/>
                <c:pt idx="0">
                  <c:v>0 - 5</c:v>
                </c:pt>
                <c:pt idx="1">
                  <c:v>6 - 15</c:v>
                </c:pt>
                <c:pt idx="2">
                  <c:v>16 - 24</c:v>
                </c:pt>
                <c:pt idx="3">
                  <c:v>25 - 64</c:v>
                </c:pt>
                <c:pt idx="4">
                  <c:v>65 - 74</c:v>
                </c:pt>
                <c:pt idx="5">
                  <c:v>75 - 84</c:v>
                </c:pt>
                <c:pt idx="6">
                  <c:v>85 -</c:v>
                </c:pt>
              </c:strCache>
            </c:strRef>
          </c:cat>
          <c:val>
            <c:numRef>
              <c:f>Taul3!$J$49:$J$55</c:f>
              <c:numCache>
                <c:formatCode>#,##0</c:formatCode>
                <c:ptCount val="7"/>
                <c:pt idx="0">
                  <c:v>21080120.357460625</c:v>
                </c:pt>
                <c:pt idx="1">
                  <c:v>42842536.646203496</c:v>
                </c:pt>
                <c:pt idx="2">
                  <c:v>27684767.744783312</c:v>
                </c:pt>
                <c:pt idx="3">
                  <c:v>126319332.55998406</c:v>
                </c:pt>
                <c:pt idx="4">
                  <c:v>60184260.073784664</c:v>
                </c:pt>
                <c:pt idx="5">
                  <c:v>127690281.08982611</c:v>
                </c:pt>
                <c:pt idx="6">
                  <c:v>167133357.65946743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1740424"/>
        <c:axId val="251744344"/>
      </c:barChart>
      <c:lineChart>
        <c:grouping val="standard"/>
        <c:varyColors val="0"/>
        <c:ser>
          <c:idx val="3"/>
          <c:order val="3"/>
          <c:tx>
            <c:strRef>
              <c:f>Taul3!$K$48</c:f>
              <c:strCache>
                <c:ptCount val="1"/>
                <c:pt idx="0">
                  <c:v>2017 väestö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Taul3!$K$49:$K$55</c:f>
              <c:numCache>
                <c:formatCode>#,##0</c:formatCode>
                <c:ptCount val="7"/>
                <c:pt idx="0">
                  <c:v>6557</c:v>
                </c:pt>
                <c:pt idx="1">
                  <c:v>12583</c:v>
                </c:pt>
                <c:pt idx="2">
                  <c:v>12665</c:v>
                </c:pt>
                <c:pt idx="3">
                  <c:v>64144</c:v>
                </c:pt>
                <c:pt idx="4">
                  <c:v>18566</c:v>
                </c:pt>
                <c:pt idx="5">
                  <c:v>10798</c:v>
                </c:pt>
                <c:pt idx="6">
                  <c:v>4552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Taul3!$L$48</c:f>
              <c:strCache>
                <c:ptCount val="1"/>
                <c:pt idx="0">
                  <c:v>2030 väestö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Taul3!$L$49:$L$55</c:f>
              <c:numCache>
                <c:formatCode>#,##0</c:formatCode>
                <c:ptCount val="7"/>
                <c:pt idx="0">
                  <c:v>6430</c:v>
                </c:pt>
                <c:pt idx="1">
                  <c:v>11886</c:v>
                </c:pt>
                <c:pt idx="2">
                  <c:v>11657</c:v>
                </c:pt>
                <c:pt idx="3">
                  <c:v>58379</c:v>
                </c:pt>
                <c:pt idx="4">
                  <c:v>17256</c:v>
                </c:pt>
                <c:pt idx="5">
                  <c:v>15915</c:v>
                </c:pt>
                <c:pt idx="6">
                  <c:v>6174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Taul3!$M$48</c:f>
              <c:strCache>
                <c:ptCount val="1"/>
                <c:pt idx="0">
                  <c:v>2040 väestö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Taul3!$M$49:$M$55</c:f>
              <c:numCache>
                <c:formatCode>#,##0</c:formatCode>
                <c:ptCount val="7"/>
                <c:pt idx="0">
                  <c:v>6266</c:v>
                </c:pt>
                <c:pt idx="1">
                  <c:v>11338</c:v>
                </c:pt>
                <c:pt idx="2">
                  <c:v>11125</c:v>
                </c:pt>
                <c:pt idx="3">
                  <c:v>57561</c:v>
                </c:pt>
                <c:pt idx="4">
                  <c:v>14795</c:v>
                </c:pt>
                <c:pt idx="5">
                  <c:v>14802</c:v>
                </c:pt>
                <c:pt idx="6">
                  <c:v>9256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1743952"/>
        <c:axId val="251743560"/>
      </c:lineChart>
      <c:catAx>
        <c:axId val="25174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44344"/>
        <c:crosses val="autoZero"/>
        <c:auto val="1"/>
        <c:lblAlgn val="ctr"/>
        <c:lblOffset val="100"/>
        <c:noMultiLvlLbl val="0"/>
      </c:catAx>
      <c:valAx>
        <c:axId val="25174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40424"/>
        <c:crosses val="autoZero"/>
        <c:crossBetween val="between"/>
      </c:valAx>
      <c:valAx>
        <c:axId val="25174356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743952"/>
        <c:crosses val="max"/>
        <c:crossBetween val="between"/>
      </c:valAx>
      <c:catAx>
        <c:axId val="251743952"/>
        <c:scaling>
          <c:orientation val="minMax"/>
        </c:scaling>
        <c:delete val="1"/>
        <c:axPos val="b"/>
        <c:majorTickMark val="out"/>
        <c:minorTickMark val="none"/>
        <c:tickLblPos val="nextTo"/>
        <c:crossAx val="251743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[Eksoten asiakkaat 16.1.2019.xlsx]Graafia (2)!Pivot-taulukko3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Jakauma sukupuolittain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'Graafia (2)'!$B$26</c:f>
              <c:strCache>
                <c:ptCount val="1"/>
                <c:pt idx="0">
                  <c:v>Määrä id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'Graafia (2)'!$A$27:$A$29</c:f>
              <c:strCache>
                <c:ptCount val="2"/>
                <c:pt idx="0">
                  <c:v>Mies</c:v>
                </c:pt>
                <c:pt idx="1">
                  <c:v>Nainen</c:v>
                </c:pt>
              </c:strCache>
            </c:strRef>
          </c:cat>
          <c:val>
            <c:numRef>
              <c:f>'Graafia (2)'!$B$27:$B$29</c:f>
              <c:numCache>
                <c:formatCode>#,##0</c:formatCode>
                <c:ptCount val="2"/>
                <c:pt idx="0">
                  <c:v>19706</c:v>
                </c:pt>
                <c:pt idx="1">
                  <c:v>28482</c:v>
                </c:pt>
              </c:numCache>
            </c:numRef>
          </c:val>
        </c:ser>
        <c:ser>
          <c:idx val="1"/>
          <c:order val="1"/>
          <c:tx>
            <c:strRef>
              <c:f>'Graafia (2)'!$C$26</c:f>
              <c:strCache>
                <c:ptCount val="1"/>
                <c:pt idx="0">
                  <c:v>Määrä id2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'Graafia (2)'!$A$27:$A$29</c:f>
              <c:strCache>
                <c:ptCount val="2"/>
                <c:pt idx="0">
                  <c:v>Mies</c:v>
                </c:pt>
                <c:pt idx="1">
                  <c:v>Nainen</c:v>
                </c:pt>
              </c:strCache>
            </c:strRef>
          </c:cat>
          <c:val>
            <c:numRef>
              <c:f>'Graafia (2)'!$C$27:$C$29</c:f>
              <c:numCache>
                <c:formatCode>0.00%</c:formatCode>
                <c:ptCount val="2"/>
                <c:pt idx="0">
                  <c:v>0.40893998505852081</c:v>
                </c:pt>
                <c:pt idx="1">
                  <c:v>0.59106001494147919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455305233433162"/>
          <c:y val="0.47696084864391952"/>
          <c:w val="0.18311758468539119"/>
          <c:h val="0.189480898221055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/>
              <a:t>Sähköisen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asioinnin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sopimukset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suhteessa</a:t>
            </a:r>
            <a:r>
              <a:rPr lang="en-US" sz="2000" b="1" baseline="0" dirty="0"/>
              <a:t> </a:t>
            </a:r>
            <a:r>
              <a:rPr lang="en-US" sz="2000" b="1" baseline="0" dirty="0" err="1" smtClean="0"/>
              <a:t>ikäluokkaan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Graafia!$A$44</c:f>
              <c:strCache>
                <c:ptCount val="1"/>
                <c:pt idx="0">
                  <c:v>0 - 17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0307607346775472E-2"/>
                  <c:y val="-7.1206042533556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Graafia!$D$44</c:f>
              <c:numCache>
                <c:formatCode>0%</c:formatCode>
                <c:ptCount val="1"/>
                <c:pt idx="0">
                  <c:v>1.5058998267183762E-2</c:v>
                </c:pt>
              </c:numCache>
            </c:numRef>
          </c:val>
        </c:ser>
        <c:ser>
          <c:idx val="1"/>
          <c:order val="1"/>
          <c:tx>
            <c:strRef>
              <c:f>Graafia!$A$45</c:f>
              <c:strCache>
                <c:ptCount val="1"/>
                <c:pt idx="0">
                  <c:v>18 - 24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Graafia!$D$45</c:f>
              <c:numCache>
                <c:formatCode>0%</c:formatCode>
                <c:ptCount val="1"/>
                <c:pt idx="0">
                  <c:v>0.60707836764174794</c:v>
                </c:pt>
              </c:numCache>
            </c:numRef>
          </c:val>
        </c:ser>
        <c:ser>
          <c:idx val="2"/>
          <c:order val="2"/>
          <c:tx>
            <c:strRef>
              <c:f>Graafia!$A$46</c:f>
              <c:strCache>
                <c:ptCount val="1"/>
                <c:pt idx="0">
                  <c:v>25 - 64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Graafia!$D$46</c:f>
              <c:numCache>
                <c:formatCode>0%</c:formatCode>
                <c:ptCount val="1"/>
                <c:pt idx="0">
                  <c:v>0.65662662331340904</c:v>
                </c:pt>
              </c:numCache>
            </c:numRef>
          </c:val>
        </c:ser>
        <c:ser>
          <c:idx val="3"/>
          <c:order val="3"/>
          <c:tx>
            <c:strRef>
              <c:f>Graafia!$A$47</c:f>
              <c:strCache>
                <c:ptCount val="1"/>
                <c:pt idx="0">
                  <c:v>65 - 74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Graafia!$D$47</c:f>
              <c:numCache>
                <c:formatCode>0%</c:formatCode>
                <c:ptCount val="1"/>
                <c:pt idx="0">
                  <c:v>0.38715169400147553</c:v>
                </c:pt>
              </c:numCache>
            </c:numRef>
          </c:val>
        </c:ser>
        <c:ser>
          <c:idx val="4"/>
          <c:order val="4"/>
          <c:tx>
            <c:strRef>
              <c:f>Graafia!$A$48</c:f>
              <c:strCache>
                <c:ptCount val="1"/>
                <c:pt idx="0">
                  <c:v>75 - 84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Graafia!$D$48</c:f>
              <c:numCache>
                <c:formatCode>0%</c:formatCode>
                <c:ptCount val="1"/>
                <c:pt idx="0">
                  <c:v>0.16644865925441465</c:v>
                </c:pt>
              </c:numCache>
            </c:numRef>
          </c:val>
        </c:ser>
        <c:ser>
          <c:idx val="5"/>
          <c:order val="5"/>
          <c:tx>
            <c:strRef>
              <c:f>Graafia!$A$49</c:f>
              <c:strCache>
                <c:ptCount val="1"/>
                <c:pt idx="0">
                  <c:v>85 -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Graafia!$D$43</c:f>
              <c:strCache>
                <c:ptCount val="1"/>
                <c:pt idx="0">
                  <c:v>Sähk. osuus hetuista</c:v>
                </c:pt>
              </c:strCache>
            </c:strRef>
          </c:cat>
          <c:val>
            <c:numRef>
              <c:f>Graafia!$D$49</c:f>
              <c:numCache>
                <c:formatCode>0%</c:formatCode>
                <c:ptCount val="1"/>
                <c:pt idx="0">
                  <c:v>2.5621017037326051E-2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8549760"/>
        <c:axId val="398550152"/>
      </c:barChart>
      <c:catAx>
        <c:axId val="39854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98550152"/>
        <c:crosses val="autoZero"/>
        <c:auto val="1"/>
        <c:lblAlgn val="ctr"/>
        <c:lblOffset val="100"/>
        <c:noMultiLvlLbl val="0"/>
      </c:catAx>
      <c:valAx>
        <c:axId val="39855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9854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[Eksoten asiakkaat 16.1.2019.xlsx]Graafia!Pivot-taulukko1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Ikäjakauma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6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7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8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9"/>
        <c:spPr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Graafia!$B$3</c:f>
              <c:strCache>
                <c:ptCount val="1"/>
                <c:pt idx="0">
                  <c:v>Määrä id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Graafia!$A$4:$A$10</c:f>
              <c:strCache>
                <c:ptCount val="6"/>
                <c:pt idx="0">
                  <c:v>0 - 17</c:v>
                </c:pt>
                <c:pt idx="1">
                  <c:v>18 - 24</c:v>
                </c:pt>
                <c:pt idx="2">
                  <c:v>25 - 64</c:v>
                </c:pt>
                <c:pt idx="3">
                  <c:v>65 - 74</c:v>
                </c:pt>
                <c:pt idx="4">
                  <c:v>75 - 84</c:v>
                </c:pt>
                <c:pt idx="5">
                  <c:v>85 -</c:v>
                </c:pt>
              </c:strCache>
            </c:strRef>
          </c:cat>
          <c:val>
            <c:numRef>
              <c:f>Graafia!$B$4:$B$10</c:f>
              <c:numCache>
                <c:formatCode>#,##0</c:formatCode>
                <c:ptCount val="6"/>
                <c:pt idx="0">
                  <c:v>365</c:v>
                </c:pt>
                <c:pt idx="1">
                  <c:v>5043</c:v>
                </c:pt>
                <c:pt idx="2">
                  <c:v>33725</c:v>
                </c:pt>
                <c:pt idx="3">
                  <c:v>6822</c:v>
                </c:pt>
                <c:pt idx="4">
                  <c:v>2036</c:v>
                </c:pt>
                <c:pt idx="5">
                  <c:v>197</c:v>
                </c:pt>
              </c:numCache>
            </c:numRef>
          </c:val>
        </c:ser>
        <c:ser>
          <c:idx val="1"/>
          <c:order val="1"/>
          <c:tx>
            <c:strRef>
              <c:f>Graafia!$C$3</c:f>
              <c:strCache>
                <c:ptCount val="1"/>
                <c:pt idx="0">
                  <c:v>Määrä id2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Graafia!$A$4:$A$10</c:f>
              <c:strCache>
                <c:ptCount val="6"/>
                <c:pt idx="0">
                  <c:v>0 - 17</c:v>
                </c:pt>
                <c:pt idx="1">
                  <c:v>18 - 24</c:v>
                </c:pt>
                <c:pt idx="2">
                  <c:v>25 - 64</c:v>
                </c:pt>
                <c:pt idx="3">
                  <c:v>65 - 74</c:v>
                </c:pt>
                <c:pt idx="4">
                  <c:v>75 - 84</c:v>
                </c:pt>
                <c:pt idx="5">
                  <c:v>85 -</c:v>
                </c:pt>
              </c:strCache>
            </c:strRef>
          </c:cat>
          <c:val>
            <c:numRef>
              <c:f>Graafia!$C$4:$C$10</c:f>
              <c:numCache>
                <c:formatCode>0.00%</c:formatCode>
                <c:ptCount val="6"/>
                <c:pt idx="0">
                  <c:v>7.574499875487673E-3</c:v>
                </c:pt>
                <c:pt idx="1">
                  <c:v>0.10465261060845024</c:v>
                </c:pt>
                <c:pt idx="2">
                  <c:v>0.69986303644060766</c:v>
                </c:pt>
                <c:pt idx="3">
                  <c:v>0.14157051548103261</c:v>
                </c:pt>
                <c:pt idx="4">
                  <c:v>4.2251182867103845E-2</c:v>
                </c:pt>
                <c:pt idx="5">
                  <c:v>4.0881547273180045E-3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522898110476375"/>
          <c:y val="0.32110121775566314"/>
          <c:w val="0.14495924053694101"/>
          <c:h val="0.46831156381354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0F386-44E3-4268-B22D-533E91C5C71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0159664-1E19-4571-8FF1-F5D88AACAE43}">
      <dgm:prSet phldrT="[Teksti]" custT="1"/>
      <dgm:spPr/>
      <dgm:t>
        <a:bodyPr/>
        <a:lstStyle/>
        <a:p>
          <a:r>
            <a:rPr lang="fi-FI" sz="2800" dirty="0" smtClean="0"/>
            <a:t>Toiminta-</a:t>
          </a:r>
        </a:p>
        <a:p>
          <a:r>
            <a:rPr lang="fi-FI" sz="2800" dirty="0" smtClean="0"/>
            <a:t>kykyisenä</a:t>
          </a:r>
        </a:p>
        <a:p>
          <a:r>
            <a:rPr lang="fi-FI" sz="2800" dirty="0" smtClean="0"/>
            <a:t>kotona</a:t>
          </a:r>
          <a:endParaRPr lang="fi-FI" sz="2800" dirty="0"/>
        </a:p>
      </dgm:t>
    </dgm:pt>
    <dgm:pt modelId="{A9894051-A775-464D-BDCF-FB2B164F5502}" type="parTrans" cxnId="{D246CB9E-D6CB-416E-BEFA-FDB5C0573271}">
      <dgm:prSet/>
      <dgm:spPr/>
      <dgm:t>
        <a:bodyPr/>
        <a:lstStyle/>
        <a:p>
          <a:endParaRPr lang="fi-FI"/>
        </a:p>
      </dgm:t>
    </dgm:pt>
    <dgm:pt modelId="{A4F2F9FD-FC43-47F0-807A-E3986BA14647}" type="sibTrans" cxnId="{D246CB9E-D6CB-416E-BEFA-FDB5C0573271}">
      <dgm:prSet/>
      <dgm:spPr/>
      <dgm:t>
        <a:bodyPr/>
        <a:lstStyle/>
        <a:p>
          <a:endParaRPr lang="fi-FI"/>
        </a:p>
      </dgm:t>
    </dgm:pt>
    <dgm:pt modelId="{268F6FAB-425A-440C-B620-8F8D9F284100}">
      <dgm:prSet phldrT="[Teksti]" custT="1"/>
      <dgm:spPr/>
      <dgm:t>
        <a:bodyPr/>
        <a:lstStyle/>
        <a:p>
          <a:r>
            <a:rPr lang="fi-FI" sz="2000" dirty="0" smtClean="0"/>
            <a:t>ASIAKAS</a:t>
          </a:r>
        </a:p>
        <a:p>
          <a:r>
            <a:rPr lang="fi-FI" sz="2000" dirty="0" smtClean="0"/>
            <a:t>Toiminta</a:t>
          </a:r>
        </a:p>
        <a:p>
          <a:r>
            <a:rPr lang="fi-FI" sz="2000" dirty="0" smtClean="0"/>
            <a:t>kyky</a:t>
          </a:r>
          <a:endParaRPr lang="fi-FI" sz="2000" dirty="0"/>
        </a:p>
      </dgm:t>
    </dgm:pt>
    <dgm:pt modelId="{67A26539-D48A-4065-ADF9-0B42F2F5ACE6}" type="parTrans" cxnId="{BC999DF5-0011-4946-96E5-7A5E3A27E025}">
      <dgm:prSet/>
      <dgm:spPr/>
      <dgm:t>
        <a:bodyPr/>
        <a:lstStyle/>
        <a:p>
          <a:endParaRPr lang="fi-FI"/>
        </a:p>
      </dgm:t>
    </dgm:pt>
    <dgm:pt modelId="{DEAFB2DF-2240-4A2D-A939-A89C43285F27}" type="sibTrans" cxnId="{BC999DF5-0011-4946-96E5-7A5E3A27E025}">
      <dgm:prSet/>
      <dgm:spPr/>
      <dgm:t>
        <a:bodyPr/>
        <a:lstStyle/>
        <a:p>
          <a:endParaRPr lang="fi-FI"/>
        </a:p>
      </dgm:t>
    </dgm:pt>
    <dgm:pt modelId="{4D8B0571-601C-4A44-AAB9-9FDACBA7921F}">
      <dgm:prSet phldrT="[Teksti]" custT="1"/>
      <dgm:spPr/>
      <dgm:t>
        <a:bodyPr/>
        <a:lstStyle/>
        <a:p>
          <a:r>
            <a:rPr lang="fi-FI" sz="2000" dirty="0" smtClean="0"/>
            <a:t>PROSESSIT</a:t>
          </a:r>
        </a:p>
        <a:p>
          <a:r>
            <a:rPr lang="fi-FI" sz="2000" dirty="0" smtClean="0"/>
            <a:t>Digitali-</a:t>
          </a:r>
        </a:p>
        <a:p>
          <a:r>
            <a:rPr lang="fi-FI" sz="2000" dirty="0" err="1" smtClean="0"/>
            <a:t>saatio</a:t>
          </a:r>
          <a:endParaRPr lang="fi-FI" sz="2000" dirty="0"/>
        </a:p>
      </dgm:t>
    </dgm:pt>
    <dgm:pt modelId="{25A15D29-A56B-4C69-BC3A-F98A6328D2DF}" type="parTrans" cxnId="{6A798741-7185-4C25-ADF8-5B87D6E1B770}">
      <dgm:prSet/>
      <dgm:spPr/>
      <dgm:t>
        <a:bodyPr/>
        <a:lstStyle/>
        <a:p>
          <a:endParaRPr lang="fi-FI"/>
        </a:p>
      </dgm:t>
    </dgm:pt>
    <dgm:pt modelId="{69A183BB-BBFC-4339-8471-3E48253676CB}" type="sibTrans" cxnId="{6A798741-7185-4C25-ADF8-5B87D6E1B770}">
      <dgm:prSet/>
      <dgm:spPr/>
      <dgm:t>
        <a:bodyPr/>
        <a:lstStyle/>
        <a:p>
          <a:endParaRPr lang="fi-FI"/>
        </a:p>
      </dgm:t>
    </dgm:pt>
    <dgm:pt modelId="{6FC7ED90-24F9-429D-9EA6-91CB4A42C77C}">
      <dgm:prSet phldrT="[Teksti]" custT="1"/>
      <dgm:spPr/>
      <dgm:t>
        <a:bodyPr/>
        <a:lstStyle/>
        <a:p>
          <a:r>
            <a:rPr lang="fi-FI" sz="2000" dirty="0" smtClean="0"/>
            <a:t>HENKILÖSTÖ</a:t>
          </a:r>
        </a:p>
        <a:p>
          <a:r>
            <a:rPr lang="fi-FI" sz="2000" dirty="0" smtClean="0"/>
            <a:t>Työhyvin-</a:t>
          </a:r>
        </a:p>
        <a:p>
          <a:r>
            <a:rPr lang="fi-FI" sz="2000" dirty="0" smtClean="0"/>
            <a:t>vointi</a:t>
          </a:r>
          <a:endParaRPr lang="fi-FI" sz="2000" dirty="0"/>
        </a:p>
      </dgm:t>
    </dgm:pt>
    <dgm:pt modelId="{8972A793-491C-4A48-BD93-5C4258ECF21C}" type="parTrans" cxnId="{53C3F89C-5224-4F48-894D-D5DE6411C857}">
      <dgm:prSet/>
      <dgm:spPr/>
      <dgm:t>
        <a:bodyPr/>
        <a:lstStyle/>
        <a:p>
          <a:endParaRPr lang="fi-FI"/>
        </a:p>
      </dgm:t>
    </dgm:pt>
    <dgm:pt modelId="{976BC967-4954-4AE7-B562-BB2CC3918A99}" type="sibTrans" cxnId="{53C3F89C-5224-4F48-894D-D5DE6411C857}">
      <dgm:prSet/>
      <dgm:spPr/>
      <dgm:t>
        <a:bodyPr/>
        <a:lstStyle/>
        <a:p>
          <a:endParaRPr lang="fi-FI"/>
        </a:p>
      </dgm:t>
    </dgm:pt>
    <dgm:pt modelId="{ED01F964-E2CD-4EBF-9D57-E45063888B64}">
      <dgm:prSet phldrT="[Teksti]" custT="1"/>
      <dgm:spPr/>
      <dgm:t>
        <a:bodyPr/>
        <a:lstStyle/>
        <a:p>
          <a:r>
            <a:rPr lang="fi-FI" sz="2000" dirty="0" smtClean="0"/>
            <a:t>TALOUS</a:t>
          </a:r>
        </a:p>
        <a:p>
          <a:r>
            <a:rPr lang="fi-FI" sz="2000" dirty="0" smtClean="0"/>
            <a:t>Kustannusura</a:t>
          </a:r>
          <a:endParaRPr lang="fi-FI" sz="2000" dirty="0"/>
        </a:p>
      </dgm:t>
    </dgm:pt>
    <dgm:pt modelId="{235499AA-DF9C-4554-B2ED-5D7A34713CC0}" type="parTrans" cxnId="{CE19223B-0E4B-49A8-8923-F54C86CC9F1C}">
      <dgm:prSet/>
      <dgm:spPr/>
      <dgm:t>
        <a:bodyPr/>
        <a:lstStyle/>
        <a:p>
          <a:endParaRPr lang="fi-FI"/>
        </a:p>
      </dgm:t>
    </dgm:pt>
    <dgm:pt modelId="{9E7F2CE3-8F80-4506-9F37-2F448EE917F4}" type="sibTrans" cxnId="{CE19223B-0E4B-49A8-8923-F54C86CC9F1C}">
      <dgm:prSet/>
      <dgm:spPr/>
      <dgm:t>
        <a:bodyPr/>
        <a:lstStyle/>
        <a:p>
          <a:endParaRPr lang="fi-FI"/>
        </a:p>
      </dgm:t>
    </dgm:pt>
    <dgm:pt modelId="{964F2C17-4C5D-4835-A838-EE8D36B6DEF5}" type="pres">
      <dgm:prSet presAssocID="{3140F386-44E3-4268-B22D-533E91C5C71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C508D9D-90E6-41D4-AE3D-5CBFAB1E7211}" type="pres">
      <dgm:prSet presAssocID="{E0159664-1E19-4571-8FF1-F5D88AACAE43}" presName="centerShape" presStyleLbl="node0" presStyleIdx="0" presStyleCnt="1" custScaleX="136186" custScaleY="122882"/>
      <dgm:spPr/>
      <dgm:t>
        <a:bodyPr/>
        <a:lstStyle/>
        <a:p>
          <a:endParaRPr lang="fi-FI"/>
        </a:p>
      </dgm:t>
    </dgm:pt>
    <dgm:pt modelId="{742DC46B-A6EA-4601-A900-79F50BFCCCA6}" type="pres">
      <dgm:prSet presAssocID="{268F6FAB-425A-440C-B620-8F8D9F284100}" presName="node" presStyleLbl="node1" presStyleIdx="0" presStyleCnt="4" custScaleX="13034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669091C-43DC-4596-9513-398AE10F6D69}" type="pres">
      <dgm:prSet presAssocID="{268F6FAB-425A-440C-B620-8F8D9F284100}" presName="dummy" presStyleCnt="0"/>
      <dgm:spPr/>
    </dgm:pt>
    <dgm:pt modelId="{371D8A0B-C6A3-4BFE-B8E1-25948CC54EDF}" type="pres">
      <dgm:prSet presAssocID="{DEAFB2DF-2240-4A2D-A939-A89C43285F27}" presName="sibTrans" presStyleLbl="sibTrans2D1" presStyleIdx="0" presStyleCnt="4"/>
      <dgm:spPr/>
      <dgm:t>
        <a:bodyPr/>
        <a:lstStyle/>
        <a:p>
          <a:endParaRPr lang="fi-FI"/>
        </a:p>
      </dgm:t>
    </dgm:pt>
    <dgm:pt modelId="{B25C4364-57EB-4EBC-A64A-081F6D34C76F}" type="pres">
      <dgm:prSet presAssocID="{4D8B0571-601C-4A44-AAB9-9FDACBA7921F}" presName="node" presStyleLbl="node1" presStyleIdx="1" presStyleCnt="4" custScaleX="10898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586B184-0481-4449-B0D4-7135B59B1F1B}" type="pres">
      <dgm:prSet presAssocID="{4D8B0571-601C-4A44-AAB9-9FDACBA7921F}" presName="dummy" presStyleCnt="0"/>
      <dgm:spPr/>
    </dgm:pt>
    <dgm:pt modelId="{A5B5CA79-7FBC-4C37-BCEA-D203BA1F6964}" type="pres">
      <dgm:prSet presAssocID="{69A183BB-BBFC-4339-8471-3E48253676CB}" presName="sibTrans" presStyleLbl="sibTrans2D1" presStyleIdx="1" presStyleCnt="4"/>
      <dgm:spPr/>
      <dgm:t>
        <a:bodyPr/>
        <a:lstStyle/>
        <a:p>
          <a:endParaRPr lang="fi-FI"/>
        </a:p>
      </dgm:t>
    </dgm:pt>
    <dgm:pt modelId="{4AAF51A7-B4F9-49AD-BA8D-0B3DAD505A67}" type="pres">
      <dgm:prSet presAssocID="{6FC7ED90-24F9-429D-9EA6-91CB4A42C77C}" presName="node" presStyleLbl="node1" presStyleIdx="2" presStyleCnt="4" custScaleX="131502" custScaleY="10849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08C34CF-0E73-4E09-9977-F05D8A658797}" type="pres">
      <dgm:prSet presAssocID="{6FC7ED90-24F9-429D-9EA6-91CB4A42C77C}" presName="dummy" presStyleCnt="0"/>
      <dgm:spPr/>
    </dgm:pt>
    <dgm:pt modelId="{C39DC022-F1D6-47DB-8F8B-D3145779EF73}" type="pres">
      <dgm:prSet presAssocID="{976BC967-4954-4AE7-B562-BB2CC3918A99}" presName="sibTrans" presStyleLbl="sibTrans2D1" presStyleIdx="2" presStyleCnt="4"/>
      <dgm:spPr/>
      <dgm:t>
        <a:bodyPr/>
        <a:lstStyle/>
        <a:p>
          <a:endParaRPr lang="fi-FI"/>
        </a:p>
      </dgm:t>
    </dgm:pt>
    <dgm:pt modelId="{BFC4CC3E-E139-4EFD-8822-B42424009407}" type="pres">
      <dgm:prSet presAssocID="{ED01F964-E2CD-4EBF-9D57-E45063888B64}" presName="node" presStyleLbl="node1" presStyleIdx="3" presStyleCnt="4" custScaleX="115737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912CC9D0-B4A5-4504-AEC4-FEE3E60E6ABB}" type="pres">
      <dgm:prSet presAssocID="{ED01F964-E2CD-4EBF-9D57-E45063888B64}" presName="dummy" presStyleCnt="0"/>
      <dgm:spPr/>
    </dgm:pt>
    <dgm:pt modelId="{8D491B91-3A6F-4F90-AB5A-A5F6D3431934}" type="pres">
      <dgm:prSet presAssocID="{9E7F2CE3-8F80-4506-9F37-2F448EE917F4}" presName="sibTrans" presStyleLbl="sibTrans2D1" presStyleIdx="3" presStyleCnt="4"/>
      <dgm:spPr/>
      <dgm:t>
        <a:bodyPr/>
        <a:lstStyle/>
        <a:p>
          <a:endParaRPr lang="fi-FI"/>
        </a:p>
      </dgm:t>
    </dgm:pt>
  </dgm:ptLst>
  <dgm:cxnLst>
    <dgm:cxn modelId="{D246CB9E-D6CB-416E-BEFA-FDB5C0573271}" srcId="{3140F386-44E3-4268-B22D-533E91C5C714}" destId="{E0159664-1E19-4571-8FF1-F5D88AACAE43}" srcOrd="0" destOrd="0" parTransId="{A9894051-A775-464D-BDCF-FB2B164F5502}" sibTransId="{A4F2F9FD-FC43-47F0-807A-E3986BA14647}"/>
    <dgm:cxn modelId="{CE19223B-0E4B-49A8-8923-F54C86CC9F1C}" srcId="{E0159664-1E19-4571-8FF1-F5D88AACAE43}" destId="{ED01F964-E2CD-4EBF-9D57-E45063888B64}" srcOrd="3" destOrd="0" parTransId="{235499AA-DF9C-4554-B2ED-5D7A34713CC0}" sibTransId="{9E7F2CE3-8F80-4506-9F37-2F448EE917F4}"/>
    <dgm:cxn modelId="{53C3F89C-5224-4F48-894D-D5DE6411C857}" srcId="{E0159664-1E19-4571-8FF1-F5D88AACAE43}" destId="{6FC7ED90-24F9-429D-9EA6-91CB4A42C77C}" srcOrd="2" destOrd="0" parTransId="{8972A793-491C-4A48-BD93-5C4258ECF21C}" sibTransId="{976BC967-4954-4AE7-B562-BB2CC3918A99}"/>
    <dgm:cxn modelId="{6A798741-7185-4C25-ADF8-5B87D6E1B770}" srcId="{E0159664-1E19-4571-8FF1-F5D88AACAE43}" destId="{4D8B0571-601C-4A44-AAB9-9FDACBA7921F}" srcOrd="1" destOrd="0" parTransId="{25A15D29-A56B-4C69-BC3A-F98A6328D2DF}" sibTransId="{69A183BB-BBFC-4339-8471-3E48253676CB}"/>
    <dgm:cxn modelId="{F38B8DDB-D420-4D04-BA2A-48830E3D29BA}" type="presOf" srcId="{4D8B0571-601C-4A44-AAB9-9FDACBA7921F}" destId="{B25C4364-57EB-4EBC-A64A-081F6D34C76F}" srcOrd="0" destOrd="0" presId="urn:microsoft.com/office/officeart/2005/8/layout/radial6"/>
    <dgm:cxn modelId="{1EA01FC5-4021-4B1F-9EED-D1702B48DCE5}" type="presOf" srcId="{6FC7ED90-24F9-429D-9EA6-91CB4A42C77C}" destId="{4AAF51A7-B4F9-49AD-BA8D-0B3DAD505A67}" srcOrd="0" destOrd="0" presId="urn:microsoft.com/office/officeart/2005/8/layout/radial6"/>
    <dgm:cxn modelId="{50587B09-7C7B-4080-8018-0BC3EB420E3E}" type="presOf" srcId="{976BC967-4954-4AE7-B562-BB2CC3918A99}" destId="{C39DC022-F1D6-47DB-8F8B-D3145779EF73}" srcOrd="0" destOrd="0" presId="urn:microsoft.com/office/officeart/2005/8/layout/radial6"/>
    <dgm:cxn modelId="{3F6F629E-E1FE-4962-805A-C184EEB7DA14}" type="presOf" srcId="{268F6FAB-425A-440C-B620-8F8D9F284100}" destId="{742DC46B-A6EA-4601-A900-79F50BFCCCA6}" srcOrd="0" destOrd="0" presId="urn:microsoft.com/office/officeart/2005/8/layout/radial6"/>
    <dgm:cxn modelId="{7F90F950-8CF3-4FFB-B0C2-31BF552FDB90}" type="presOf" srcId="{9E7F2CE3-8F80-4506-9F37-2F448EE917F4}" destId="{8D491B91-3A6F-4F90-AB5A-A5F6D3431934}" srcOrd="0" destOrd="0" presId="urn:microsoft.com/office/officeart/2005/8/layout/radial6"/>
    <dgm:cxn modelId="{6E4F0A26-FBCC-44EB-BC2E-4A46634C33FB}" type="presOf" srcId="{ED01F964-E2CD-4EBF-9D57-E45063888B64}" destId="{BFC4CC3E-E139-4EFD-8822-B42424009407}" srcOrd="0" destOrd="0" presId="urn:microsoft.com/office/officeart/2005/8/layout/radial6"/>
    <dgm:cxn modelId="{1522C856-E9EB-4656-BA63-BBE5B4F72C62}" type="presOf" srcId="{69A183BB-BBFC-4339-8471-3E48253676CB}" destId="{A5B5CA79-7FBC-4C37-BCEA-D203BA1F6964}" srcOrd="0" destOrd="0" presId="urn:microsoft.com/office/officeart/2005/8/layout/radial6"/>
    <dgm:cxn modelId="{4D695AF9-20EB-4859-9203-6E954F5D91CE}" type="presOf" srcId="{3140F386-44E3-4268-B22D-533E91C5C714}" destId="{964F2C17-4C5D-4835-A838-EE8D36B6DEF5}" srcOrd="0" destOrd="0" presId="urn:microsoft.com/office/officeart/2005/8/layout/radial6"/>
    <dgm:cxn modelId="{A56BD38C-F217-418D-B5D9-AB3A172AB23A}" type="presOf" srcId="{DEAFB2DF-2240-4A2D-A939-A89C43285F27}" destId="{371D8A0B-C6A3-4BFE-B8E1-25948CC54EDF}" srcOrd="0" destOrd="0" presId="urn:microsoft.com/office/officeart/2005/8/layout/radial6"/>
    <dgm:cxn modelId="{EEB97E3F-BD24-437F-BB7E-1627C1706AD7}" type="presOf" srcId="{E0159664-1E19-4571-8FF1-F5D88AACAE43}" destId="{7C508D9D-90E6-41D4-AE3D-5CBFAB1E7211}" srcOrd="0" destOrd="0" presId="urn:microsoft.com/office/officeart/2005/8/layout/radial6"/>
    <dgm:cxn modelId="{BC999DF5-0011-4946-96E5-7A5E3A27E025}" srcId="{E0159664-1E19-4571-8FF1-F5D88AACAE43}" destId="{268F6FAB-425A-440C-B620-8F8D9F284100}" srcOrd="0" destOrd="0" parTransId="{67A26539-D48A-4065-ADF9-0B42F2F5ACE6}" sibTransId="{DEAFB2DF-2240-4A2D-A939-A89C43285F27}"/>
    <dgm:cxn modelId="{E6F7AB5E-8E87-4B5D-A901-6D14996E4A46}" type="presParOf" srcId="{964F2C17-4C5D-4835-A838-EE8D36B6DEF5}" destId="{7C508D9D-90E6-41D4-AE3D-5CBFAB1E7211}" srcOrd="0" destOrd="0" presId="urn:microsoft.com/office/officeart/2005/8/layout/radial6"/>
    <dgm:cxn modelId="{A0A09E6F-D563-4313-A9DE-CA27DBCDB52B}" type="presParOf" srcId="{964F2C17-4C5D-4835-A838-EE8D36B6DEF5}" destId="{742DC46B-A6EA-4601-A900-79F50BFCCCA6}" srcOrd="1" destOrd="0" presId="urn:microsoft.com/office/officeart/2005/8/layout/radial6"/>
    <dgm:cxn modelId="{B6F1AF57-0479-4CAB-9013-385A24622BE7}" type="presParOf" srcId="{964F2C17-4C5D-4835-A838-EE8D36B6DEF5}" destId="{F669091C-43DC-4596-9513-398AE10F6D69}" srcOrd="2" destOrd="0" presId="urn:microsoft.com/office/officeart/2005/8/layout/radial6"/>
    <dgm:cxn modelId="{2B5F12FD-D70E-40B4-83F3-57FCE52F99CD}" type="presParOf" srcId="{964F2C17-4C5D-4835-A838-EE8D36B6DEF5}" destId="{371D8A0B-C6A3-4BFE-B8E1-25948CC54EDF}" srcOrd="3" destOrd="0" presId="urn:microsoft.com/office/officeart/2005/8/layout/radial6"/>
    <dgm:cxn modelId="{F2FB4FF3-4DA7-499D-A291-E47FEA222703}" type="presParOf" srcId="{964F2C17-4C5D-4835-A838-EE8D36B6DEF5}" destId="{B25C4364-57EB-4EBC-A64A-081F6D34C76F}" srcOrd="4" destOrd="0" presId="urn:microsoft.com/office/officeart/2005/8/layout/radial6"/>
    <dgm:cxn modelId="{80C52742-077F-4DCD-91FF-55FFF048B13A}" type="presParOf" srcId="{964F2C17-4C5D-4835-A838-EE8D36B6DEF5}" destId="{0586B184-0481-4449-B0D4-7135B59B1F1B}" srcOrd="5" destOrd="0" presId="urn:microsoft.com/office/officeart/2005/8/layout/radial6"/>
    <dgm:cxn modelId="{332BD2DF-327B-4451-A8D8-CB829CB1908D}" type="presParOf" srcId="{964F2C17-4C5D-4835-A838-EE8D36B6DEF5}" destId="{A5B5CA79-7FBC-4C37-BCEA-D203BA1F6964}" srcOrd="6" destOrd="0" presId="urn:microsoft.com/office/officeart/2005/8/layout/radial6"/>
    <dgm:cxn modelId="{CEDCE6FF-1B5B-48AF-965E-487D42BC346C}" type="presParOf" srcId="{964F2C17-4C5D-4835-A838-EE8D36B6DEF5}" destId="{4AAF51A7-B4F9-49AD-BA8D-0B3DAD505A67}" srcOrd="7" destOrd="0" presId="urn:microsoft.com/office/officeart/2005/8/layout/radial6"/>
    <dgm:cxn modelId="{F5AE7F76-825D-489F-9F10-FCC3780EAFA2}" type="presParOf" srcId="{964F2C17-4C5D-4835-A838-EE8D36B6DEF5}" destId="{608C34CF-0E73-4E09-9977-F05D8A658797}" srcOrd="8" destOrd="0" presId="urn:microsoft.com/office/officeart/2005/8/layout/radial6"/>
    <dgm:cxn modelId="{39798AC6-6465-4C7E-9D2D-3C05FEAF6001}" type="presParOf" srcId="{964F2C17-4C5D-4835-A838-EE8D36B6DEF5}" destId="{C39DC022-F1D6-47DB-8F8B-D3145779EF73}" srcOrd="9" destOrd="0" presId="urn:microsoft.com/office/officeart/2005/8/layout/radial6"/>
    <dgm:cxn modelId="{B0226885-B48A-4EAE-9CF9-BDCFEC4A3B9D}" type="presParOf" srcId="{964F2C17-4C5D-4835-A838-EE8D36B6DEF5}" destId="{BFC4CC3E-E139-4EFD-8822-B42424009407}" srcOrd="10" destOrd="0" presId="urn:microsoft.com/office/officeart/2005/8/layout/radial6"/>
    <dgm:cxn modelId="{7D538926-D914-4405-B4E2-37305805EF5B}" type="presParOf" srcId="{964F2C17-4C5D-4835-A838-EE8D36B6DEF5}" destId="{912CC9D0-B4A5-4504-AEC4-FEE3E60E6ABB}" srcOrd="11" destOrd="0" presId="urn:microsoft.com/office/officeart/2005/8/layout/radial6"/>
    <dgm:cxn modelId="{6A67ADBA-9A60-4E31-9922-5E1D0BA2A109}" type="presParOf" srcId="{964F2C17-4C5D-4835-A838-EE8D36B6DEF5}" destId="{8D491B91-3A6F-4F90-AB5A-A5F6D343193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583AFF-C7D2-4B8A-9F71-D5673FBD796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FF80F72-5E22-4543-A493-46763B1B2E1B}">
      <dgm:prSet phldrT="[Teksti]" custT="1"/>
      <dgm:spPr>
        <a:solidFill>
          <a:schemeClr val="tx2">
            <a:lumMod val="20000"/>
            <a:lumOff val="80000"/>
          </a:schemeClr>
        </a:solidFill>
        <a:ln>
          <a:solidFill>
            <a:srgbClr val="FF0000"/>
          </a:solidFill>
        </a:ln>
      </dgm:spPr>
      <dgm:t>
        <a:bodyPr/>
        <a:lstStyle/>
        <a:p>
          <a:pPr algn="l"/>
          <a:r>
            <a:rPr lang="fi-FI" sz="10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endParaRPr lang="fi-FI" sz="1000" b="1" dirty="0">
            <a:solidFill>
              <a:schemeClr val="accent1">
                <a:lumMod val="50000"/>
              </a:schemeClr>
            </a:solidFill>
          </a:endParaRPr>
        </a:p>
        <a:p>
          <a:pPr algn="l"/>
          <a:r>
            <a:rPr lang="fi-FI" sz="1100" dirty="0" smtClean="0">
              <a:solidFill>
                <a:schemeClr val="accent1">
                  <a:lumMod val="50000"/>
                </a:schemeClr>
              </a:solidFill>
            </a:rPr>
            <a:t>Asiakasohjausyksikkö /Iso apu palvelukeskus</a:t>
          </a:r>
          <a:endParaRPr lang="fi-FI" sz="1100" dirty="0">
            <a:solidFill>
              <a:schemeClr val="accent1">
                <a:lumMod val="50000"/>
              </a:schemeClr>
            </a:solidFill>
          </a:endParaRPr>
        </a:p>
        <a:p>
          <a:pPr algn="l"/>
          <a:r>
            <a:rPr lang="fi-FI" sz="1100" b="1" dirty="0" smtClean="0">
              <a:solidFill>
                <a:schemeClr val="accent1">
                  <a:lumMod val="50000"/>
                </a:schemeClr>
              </a:solidFill>
            </a:rPr>
            <a:t>Ensineuvo</a:t>
          </a:r>
          <a:r>
            <a:rPr lang="fi-FI" sz="1100" dirty="0" smtClean="0">
              <a:solidFill>
                <a:schemeClr val="accent1">
                  <a:lumMod val="50000"/>
                </a:schemeClr>
              </a:solidFill>
            </a:rPr>
            <a:t> palveluneuvonta- ja ohjaus </a:t>
          </a:r>
        </a:p>
        <a:p>
          <a:pPr algn="l"/>
          <a:r>
            <a:rPr lang="fi-FI" sz="11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 prosessi päättyy</a:t>
          </a:r>
        </a:p>
        <a:p>
          <a:pPr algn="l"/>
          <a:r>
            <a:rPr lang="fi-FI" sz="11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 </a:t>
          </a:r>
          <a:r>
            <a:rPr lang="fi-FI" sz="1100" dirty="0" err="1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Pta</a:t>
          </a:r>
          <a:r>
            <a:rPr lang="fi-FI" sz="11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 –prosessi käynnistyy</a:t>
          </a:r>
        </a:p>
        <a:p>
          <a:pPr algn="l"/>
          <a:endParaRPr lang="fi-FI" sz="1200" dirty="0">
            <a:solidFill>
              <a:schemeClr val="accent1">
                <a:lumMod val="50000"/>
              </a:schemeClr>
            </a:solidFill>
          </a:endParaRPr>
        </a:p>
      </dgm:t>
    </dgm:pt>
    <dgm:pt modelId="{34AEB9D9-E15B-406D-A2DD-C583330C1C8E}" type="parTrans" cxnId="{34FD430A-7252-4DC0-AAD4-F960F49538CA}">
      <dgm:prSet/>
      <dgm:spPr/>
      <dgm:t>
        <a:bodyPr/>
        <a:lstStyle/>
        <a:p>
          <a:endParaRPr lang="fi-FI"/>
        </a:p>
      </dgm:t>
    </dgm:pt>
    <dgm:pt modelId="{A7C7436D-7D65-42B3-9571-1289CB2458DD}" type="sibTrans" cxnId="{34FD430A-7252-4DC0-AAD4-F960F49538CA}">
      <dgm:prSet/>
      <dgm:spPr/>
      <dgm:t>
        <a:bodyPr/>
        <a:lstStyle/>
        <a:p>
          <a:endParaRPr lang="fi-FI"/>
        </a:p>
      </dgm:t>
    </dgm:pt>
    <dgm:pt modelId="{A8078601-DC17-4F49-A38A-1BA7EA0C8510}">
      <dgm:prSet phldrT="[Teksti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fi-FI" sz="1200" b="1" dirty="0" err="1" smtClean="0">
              <a:solidFill>
                <a:schemeClr val="accent1">
                  <a:lumMod val="50000"/>
                </a:schemeClr>
              </a:solidFill>
            </a:rPr>
            <a:t>Moniammatillinen</a:t>
          </a:r>
          <a:r>
            <a:rPr lang="fi-FI" sz="1200" b="1" dirty="0" smtClean="0">
              <a:solidFill>
                <a:schemeClr val="accent1">
                  <a:lumMod val="50000"/>
                </a:schemeClr>
              </a:solidFill>
            </a:rPr>
            <a:t> palvelu – ja kuntoutustarpeen arviointikäynti asiakkaan kotona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 Prosessi päättyy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 Tuki –interventio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rPr>
            <a:t>käynnistyy</a:t>
          </a:r>
        </a:p>
        <a:p>
          <a:pPr algn="l"/>
          <a:endParaRPr lang="fi-FI" sz="1400" dirty="0">
            <a:solidFill>
              <a:schemeClr val="accent1">
                <a:lumMod val="50000"/>
              </a:schemeClr>
            </a:solidFill>
          </a:endParaRPr>
        </a:p>
      </dgm:t>
    </dgm:pt>
    <dgm:pt modelId="{A1CDAE29-70BB-442B-953C-5F75721811E4}" type="sibTrans" cxnId="{C2295C18-8480-4CF2-A864-32FAC9CFE8B0}">
      <dgm:prSet/>
      <dgm:spPr/>
      <dgm:t>
        <a:bodyPr/>
        <a:lstStyle/>
        <a:p>
          <a:endParaRPr lang="fi-FI"/>
        </a:p>
      </dgm:t>
    </dgm:pt>
    <dgm:pt modelId="{0CDD9C46-20A3-41A8-89E6-2E7D70CB2F0D}" type="parTrans" cxnId="{C2295C18-8480-4CF2-A864-32FAC9CFE8B0}">
      <dgm:prSet/>
      <dgm:spPr/>
      <dgm:t>
        <a:bodyPr/>
        <a:lstStyle/>
        <a:p>
          <a:endParaRPr lang="fi-FI"/>
        </a:p>
      </dgm:t>
    </dgm:pt>
    <dgm:pt modelId="{45D3E1A1-6B9F-471A-8D57-9CCD155EC533}">
      <dgm:prSet phldrT="[Teksti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fi-FI" sz="1200" b="1" dirty="0" smtClean="0">
              <a:solidFill>
                <a:schemeClr val="accent1">
                  <a:lumMod val="50000"/>
                </a:schemeClr>
              </a:solidFill>
            </a:rPr>
            <a:t>Tuki –interventiot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- </a:t>
          </a:r>
          <a:r>
            <a:rPr lang="fi-FI" sz="1200" dirty="0" err="1" smtClean="0">
              <a:solidFill>
                <a:schemeClr val="accent1">
                  <a:lumMod val="50000"/>
                </a:schemeClr>
              </a:solidFill>
            </a:rPr>
            <a:t>Tukikäynnit-</a:t>
          </a:r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 ja jaksot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- Monialainen kotikuntoutus</a:t>
          </a:r>
        </a:p>
        <a:p>
          <a:pPr algn="l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- Omaishoidon tuki- ja valmennus</a:t>
          </a:r>
          <a:endParaRPr lang="fi-FI" sz="1200" dirty="0">
            <a:solidFill>
              <a:schemeClr val="accent1">
                <a:lumMod val="50000"/>
              </a:schemeClr>
            </a:solidFill>
          </a:endParaRPr>
        </a:p>
      </dgm:t>
    </dgm:pt>
    <dgm:pt modelId="{275D52DD-4066-4480-83C6-FC56622EAC0B}" type="parTrans" cxnId="{7351342E-E47D-4FFC-A31B-D8472422E726}">
      <dgm:prSet/>
      <dgm:spPr/>
      <dgm:t>
        <a:bodyPr/>
        <a:lstStyle/>
        <a:p>
          <a:endParaRPr lang="fi-FI"/>
        </a:p>
      </dgm:t>
    </dgm:pt>
    <dgm:pt modelId="{D7D0FB9C-55C6-4478-BB71-61A97AD2E557}" type="sibTrans" cxnId="{7351342E-E47D-4FFC-A31B-D8472422E726}">
      <dgm:prSet/>
      <dgm:spPr/>
      <dgm:t>
        <a:bodyPr/>
        <a:lstStyle/>
        <a:p>
          <a:endParaRPr lang="fi-FI"/>
        </a:p>
      </dgm:t>
    </dgm:pt>
    <dgm:pt modelId="{F92C0A2A-3D08-4AC8-9A25-181A9021FB0C}">
      <dgm:prSet phldrT="[Teksti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fi-FI" sz="1200" b="1" dirty="0" smtClean="0">
              <a:solidFill>
                <a:schemeClr val="accent1">
                  <a:lumMod val="50000"/>
                </a:schemeClr>
              </a:solidFill>
            </a:rPr>
            <a:t>Säännöllinen asiakkuus</a:t>
          </a:r>
        </a:p>
        <a:p>
          <a:pPr algn="ctr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Kotihoidon </a:t>
          </a:r>
        </a:p>
        <a:p>
          <a:pPr algn="ctr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Omaishoito </a:t>
          </a:r>
        </a:p>
        <a:p>
          <a:pPr algn="ctr"/>
          <a:r>
            <a:rPr lang="fi-FI" sz="1200" dirty="0" smtClean="0">
              <a:solidFill>
                <a:schemeClr val="accent1">
                  <a:lumMod val="50000"/>
                </a:schemeClr>
              </a:solidFill>
            </a:rPr>
            <a:t>Asumis- ja hoivapalvelut</a:t>
          </a:r>
          <a:endParaRPr lang="fi-FI" sz="1200" dirty="0">
            <a:solidFill>
              <a:schemeClr val="accent1">
                <a:lumMod val="50000"/>
              </a:schemeClr>
            </a:solidFill>
          </a:endParaRPr>
        </a:p>
      </dgm:t>
    </dgm:pt>
    <dgm:pt modelId="{11C5A388-175F-47AC-8936-35B0E8025AB8}" type="parTrans" cxnId="{B3B9E147-058F-4F99-9210-0EA8FC1D9367}">
      <dgm:prSet/>
      <dgm:spPr/>
      <dgm:t>
        <a:bodyPr/>
        <a:lstStyle/>
        <a:p>
          <a:endParaRPr lang="fi-FI"/>
        </a:p>
      </dgm:t>
    </dgm:pt>
    <dgm:pt modelId="{CCA28FA2-2FD0-4761-9F3F-57B807C802DE}" type="sibTrans" cxnId="{B3B9E147-058F-4F99-9210-0EA8FC1D9367}">
      <dgm:prSet/>
      <dgm:spPr/>
      <dgm:t>
        <a:bodyPr/>
        <a:lstStyle/>
        <a:p>
          <a:endParaRPr lang="fi-FI"/>
        </a:p>
      </dgm:t>
    </dgm:pt>
    <dgm:pt modelId="{4215558D-18DC-4101-B2A1-F0397965820A}" type="pres">
      <dgm:prSet presAssocID="{C6583AFF-C7D2-4B8A-9F71-D5673FBD796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DA19BEBD-D323-48BF-ADDC-930DE651C556}" type="pres">
      <dgm:prSet presAssocID="{C6583AFF-C7D2-4B8A-9F71-D5673FBD7968}" presName="arrow" presStyleLbl="bgShp" presStyleIdx="0" presStyleCnt="1" custScaleX="117173" custLinFactNeighborX="237"/>
      <dgm:spPr>
        <a:solidFill>
          <a:srgbClr val="73C377"/>
        </a:solidFill>
        <a:ln w="38100">
          <a:solidFill>
            <a:schemeClr val="tx1"/>
          </a:solidFill>
        </a:ln>
      </dgm:spPr>
      <dgm:t>
        <a:bodyPr/>
        <a:lstStyle/>
        <a:p>
          <a:endParaRPr lang="fi-FI"/>
        </a:p>
      </dgm:t>
    </dgm:pt>
    <dgm:pt modelId="{9A2C0459-47F1-43F4-9293-CA0E3B2D75B9}" type="pres">
      <dgm:prSet presAssocID="{C6583AFF-C7D2-4B8A-9F71-D5673FBD7968}" presName="linearProcess" presStyleCnt="0"/>
      <dgm:spPr/>
    </dgm:pt>
    <dgm:pt modelId="{8E563AA9-E408-4F96-9197-7C20630C0E6F}" type="pres">
      <dgm:prSet presAssocID="{FFF80F72-5E22-4543-A493-46763B1B2E1B}" presName="textNode" presStyleLbl="node1" presStyleIdx="0" presStyleCnt="4" custAng="0" custScaleX="85595" custScaleY="98633" custLinFactNeighborX="47855" custLinFactNeighborY="-111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43D9DAD-18F8-4099-AFD1-4537326C0E9B}" type="pres">
      <dgm:prSet presAssocID="{A7C7436D-7D65-42B3-9571-1289CB2458DD}" presName="sibTrans" presStyleCnt="0"/>
      <dgm:spPr/>
    </dgm:pt>
    <dgm:pt modelId="{9AB1988E-AD86-459D-970D-9D8E44D95277}" type="pres">
      <dgm:prSet presAssocID="{A8078601-DC17-4F49-A38A-1BA7EA0C8510}" presName="textNode" presStyleLbl="node1" presStyleIdx="1" presStyleCnt="4" custScaleX="85595" custScaleY="102300" custLinFactNeighborX="-93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F7BB62A-A0A2-444C-8A23-98B77C9048BF}" type="pres">
      <dgm:prSet presAssocID="{A1CDAE29-70BB-442B-953C-5F75721811E4}" presName="sibTrans" presStyleCnt="0"/>
      <dgm:spPr/>
    </dgm:pt>
    <dgm:pt modelId="{CF477E4C-A0B8-4232-8AA2-6129D2A2C978}" type="pres">
      <dgm:prSet presAssocID="{45D3E1A1-6B9F-471A-8D57-9CCD155EC533}" presName="textNode" presStyleLbl="node1" presStyleIdx="2" presStyleCnt="4" custScaleX="85595" custScaleY="80336" custLinFactNeighborX="-26354" custLinFactNeighborY="-111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36C8549-8C95-44DE-9617-2C687FCE695C}" type="pres">
      <dgm:prSet presAssocID="{D7D0FB9C-55C6-4478-BB71-61A97AD2E557}" presName="sibTrans" presStyleCnt="0"/>
      <dgm:spPr/>
    </dgm:pt>
    <dgm:pt modelId="{64C7A493-B1A6-4667-88D5-71786DD64DEE}" type="pres">
      <dgm:prSet presAssocID="{F92C0A2A-3D08-4AC8-9A25-181A9021FB0C}" presName="textNode" presStyleLbl="node1" presStyleIdx="3" presStyleCnt="4" custScaleX="85595" custScaleY="60467" custLinFactNeighborX="-64261" custLinFactNeighborY="-111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C2295C18-8480-4CF2-A864-32FAC9CFE8B0}" srcId="{C6583AFF-C7D2-4B8A-9F71-D5673FBD7968}" destId="{A8078601-DC17-4F49-A38A-1BA7EA0C8510}" srcOrd="1" destOrd="0" parTransId="{0CDD9C46-20A3-41A8-89E6-2E7D70CB2F0D}" sibTransId="{A1CDAE29-70BB-442B-953C-5F75721811E4}"/>
    <dgm:cxn modelId="{B3B9E147-058F-4F99-9210-0EA8FC1D9367}" srcId="{C6583AFF-C7D2-4B8A-9F71-D5673FBD7968}" destId="{F92C0A2A-3D08-4AC8-9A25-181A9021FB0C}" srcOrd="3" destOrd="0" parTransId="{11C5A388-175F-47AC-8936-35B0E8025AB8}" sibTransId="{CCA28FA2-2FD0-4761-9F3F-57B807C802DE}"/>
    <dgm:cxn modelId="{39BFC9E7-71EA-4D68-B03F-93C8375B44E7}" type="presOf" srcId="{FFF80F72-5E22-4543-A493-46763B1B2E1B}" destId="{8E563AA9-E408-4F96-9197-7C20630C0E6F}" srcOrd="0" destOrd="0" presId="urn:microsoft.com/office/officeart/2005/8/layout/hProcess9"/>
    <dgm:cxn modelId="{9CE02392-649C-4C9E-BDBE-2CF81BF712D5}" type="presOf" srcId="{F92C0A2A-3D08-4AC8-9A25-181A9021FB0C}" destId="{64C7A493-B1A6-4667-88D5-71786DD64DEE}" srcOrd="0" destOrd="0" presId="urn:microsoft.com/office/officeart/2005/8/layout/hProcess9"/>
    <dgm:cxn modelId="{28CC66CE-C4F4-458B-BBCE-051203993C99}" type="presOf" srcId="{C6583AFF-C7D2-4B8A-9F71-D5673FBD7968}" destId="{4215558D-18DC-4101-B2A1-F0397965820A}" srcOrd="0" destOrd="0" presId="urn:microsoft.com/office/officeart/2005/8/layout/hProcess9"/>
    <dgm:cxn modelId="{2BDE1A5F-E9AE-47D0-BD16-06EBDEECE6BC}" type="presOf" srcId="{A8078601-DC17-4F49-A38A-1BA7EA0C8510}" destId="{9AB1988E-AD86-459D-970D-9D8E44D95277}" srcOrd="0" destOrd="0" presId="urn:microsoft.com/office/officeart/2005/8/layout/hProcess9"/>
    <dgm:cxn modelId="{7351342E-E47D-4FFC-A31B-D8472422E726}" srcId="{C6583AFF-C7D2-4B8A-9F71-D5673FBD7968}" destId="{45D3E1A1-6B9F-471A-8D57-9CCD155EC533}" srcOrd="2" destOrd="0" parTransId="{275D52DD-4066-4480-83C6-FC56622EAC0B}" sibTransId="{D7D0FB9C-55C6-4478-BB71-61A97AD2E557}"/>
    <dgm:cxn modelId="{02037ED1-310D-46C3-B666-DAE25F64D9AC}" type="presOf" srcId="{45D3E1A1-6B9F-471A-8D57-9CCD155EC533}" destId="{CF477E4C-A0B8-4232-8AA2-6129D2A2C978}" srcOrd="0" destOrd="0" presId="urn:microsoft.com/office/officeart/2005/8/layout/hProcess9"/>
    <dgm:cxn modelId="{34FD430A-7252-4DC0-AAD4-F960F49538CA}" srcId="{C6583AFF-C7D2-4B8A-9F71-D5673FBD7968}" destId="{FFF80F72-5E22-4543-A493-46763B1B2E1B}" srcOrd="0" destOrd="0" parTransId="{34AEB9D9-E15B-406D-A2DD-C583330C1C8E}" sibTransId="{A7C7436D-7D65-42B3-9571-1289CB2458DD}"/>
    <dgm:cxn modelId="{4140973D-20C6-43CA-B741-F051E0D4B576}" type="presParOf" srcId="{4215558D-18DC-4101-B2A1-F0397965820A}" destId="{DA19BEBD-D323-48BF-ADDC-930DE651C556}" srcOrd="0" destOrd="0" presId="urn:microsoft.com/office/officeart/2005/8/layout/hProcess9"/>
    <dgm:cxn modelId="{B03E8A7C-B1F6-40CC-BA6A-326107C2B284}" type="presParOf" srcId="{4215558D-18DC-4101-B2A1-F0397965820A}" destId="{9A2C0459-47F1-43F4-9293-CA0E3B2D75B9}" srcOrd="1" destOrd="0" presId="urn:microsoft.com/office/officeart/2005/8/layout/hProcess9"/>
    <dgm:cxn modelId="{9964F525-223E-4AB1-B8C3-736BBA2C1646}" type="presParOf" srcId="{9A2C0459-47F1-43F4-9293-CA0E3B2D75B9}" destId="{8E563AA9-E408-4F96-9197-7C20630C0E6F}" srcOrd="0" destOrd="0" presId="urn:microsoft.com/office/officeart/2005/8/layout/hProcess9"/>
    <dgm:cxn modelId="{BF34AAF6-18AA-4796-8577-0B15B925872D}" type="presParOf" srcId="{9A2C0459-47F1-43F4-9293-CA0E3B2D75B9}" destId="{643D9DAD-18F8-4099-AFD1-4537326C0E9B}" srcOrd="1" destOrd="0" presId="urn:microsoft.com/office/officeart/2005/8/layout/hProcess9"/>
    <dgm:cxn modelId="{6BFCAADE-F29D-4D4A-A3C3-13C5ADDD03A8}" type="presParOf" srcId="{9A2C0459-47F1-43F4-9293-CA0E3B2D75B9}" destId="{9AB1988E-AD86-459D-970D-9D8E44D95277}" srcOrd="2" destOrd="0" presId="urn:microsoft.com/office/officeart/2005/8/layout/hProcess9"/>
    <dgm:cxn modelId="{54148A3C-7C7F-4BAF-B69D-E41BD582E4B1}" type="presParOf" srcId="{9A2C0459-47F1-43F4-9293-CA0E3B2D75B9}" destId="{7F7BB62A-A0A2-444C-8A23-98B77C9048BF}" srcOrd="3" destOrd="0" presId="urn:microsoft.com/office/officeart/2005/8/layout/hProcess9"/>
    <dgm:cxn modelId="{102853BC-A716-4EBB-ACD5-CE9E102DBD38}" type="presParOf" srcId="{9A2C0459-47F1-43F4-9293-CA0E3B2D75B9}" destId="{CF477E4C-A0B8-4232-8AA2-6129D2A2C978}" srcOrd="4" destOrd="0" presId="urn:microsoft.com/office/officeart/2005/8/layout/hProcess9"/>
    <dgm:cxn modelId="{320EAD4E-FADE-46D3-A57F-58642DFEB64F}" type="presParOf" srcId="{9A2C0459-47F1-43F4-9293-CA0E3B2D75B9}" destId="{E36C8549-8C95-44DE-9617-2C687FCE695C}" srcOrd="5" destOrd="0" presId="urn:microsoft.com/office/officeart/2005/8/layout/hProcess9"/>
    <dgm:cxn modelId="{2F1D120B-C662-4D21-920C-522F5A6B2A48}" type="presParOf" srcId="{9A2C0459-47F1-43F4-9293-CA0E3B2D75B9}" destId="{64C7A493-B1A6-4667-88D5-71786DD64DE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22BF86B-7F1D-48BF-93F9-6952C889BFE3}" type="datetimeFigureOut">
              <a:rPr lang="fi-FI" smtClean="0"/>
              <a:pPr/>
              <a:t>24.4.2019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E8657D2-BF79-4809-84B8-1DFC82952D5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62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597B212-7DE5-4C64-A582-1CE6CE8A680D}" type="datetimeFigureOut">
              <a:rPr lang="fi-FI"/>
              <a:pPr>
                <a:defRPr/>
              </a:pPr>
              <a:t>24.4.2019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8D6974-E75D-4E8B-9D53-50366A4FC7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9730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9A181-6AA3-364C-9D97-EE54981EBD6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203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8D6974-E75D-4E8B-9D53-50366A4FC7FD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336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9999A-B22F-4D05-ACC3-9E9192421AD0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390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Toiminta alkaa keväällä 2019 Imatralla Honkaharjun terveysasemalla ja laajennetaan mahdollisimman pian alkamaan muihin kuntiin. Tavoitteena saada myös etävastaanotto</a:t>
            </a:r>
            <a:r>
              <a:rPr lang="fi-FI" baseline="0" dirty="0" smtClean="0"/>
              <a:t> mahdolliseksi.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8D6974-E75D-4E8B-9D53-50366A4FC7FD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614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/>
            <a:endParaRPr lang="fi-FI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FD402-05E2-4C40-A167-C072BC0DEC4F}" type="slidenum">
              <a:rPr lang="fi-FI" smtClean="0">
                <a:solidFill>
                  <a:prstClr val="black"/>
                </a:solidFill>
              </a:rPr>
              <a:pPr/>
              <a:t>31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5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9999A-B22F-4D05-ACC3-9E9192421AD0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334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0972799" cy="72008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196752"/>
            <a:ext cx="10972800" cy="504056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335360" y="6453336"/>
            <a:ext cx="11521280" cy="0"/>
          </a:xfrm>
          <a:prstGeom prst="line">
            <a:avLst/>
          </a:prstGeom>
          <a:ln>
            <a:solidFill>
              <a:srgbClr val="B1B1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iruutu 8"/>
          <p:cNvSpPr txBox="1"/>
          <p:nvPr userDrawn="1"/>
        </p:nvSpPr>
        <p:spPr>
          <a:xfrm>
            <a:off x="239349" y="6525345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EKSOTE  </a:t>
            </a:r>
            <a:r>
              <a:rPr lang="fi-FI" sz="900" b="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|  </a:t>
            </a:r>
            <a:fld id="{97C90AA4-8B48-4541-91BA-3991CCAEC511}" type="slidenum">
              <a:rPr lang="fi-FI" sz="900" kern="1200" smtClean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pPr/>
              <a:t>‹#›</a:t>
            </a:fld>
            <a:r>
              <a:rPr lang="fi-FI" sz="900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</a:t>
            </a:r>
            <a:r>
              <a:rPr lang="fi-FI" sz="900" b="1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</a:t>
            </a:r>
            <a:r>
              <a:rPr lang="fi-FI" sz="900" b="0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|</a:t>
            </a:r>
            <a:r>
              <a:rPr lang="fi-FI" sz="9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 </a:t>
            </a:r>
            <a:fld id="{DDED498F-C391-764E-89B0-938A951E10F1}" type="datetime1">
              <a:rPr lang="fi-FI" sz="900" kern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Calibri"/>
              </a:rPr>
              <a:pPr/>
              <a:t>24.4.2019</a:t>
            </a:fld>
            <a:r>
              <a:rPr lang="fi-FI" sz="9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</a:p>
        </p:txBody>
      </p:sp>
      <p:grpSp>
        <p:nvGrpSpPr>
          <p:cNvPr id="6" name="Ryhmitä 9">
            <a:extLst>
              <a:ext uri="{FF2B5EF4-FFF2-40B4-BE49-F238E27FC236}">
                <a16:creationId xmlns="" xmlns:a16="http://schemas.microsoft.com/office/drawing/2014/main" id="{C8196355-E0C1-DA4F-A8A2-8ED23CE5C098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7" name="Suorakulmio 6">
              <a:extLst>
                <a:ext uri="{FF2B5EF4-FFF2-40B4-BE49-F238E27FC236}">
                  <a16:creationId xmlns="" xmlns:a16="http://schemas.microsoft.com/office/drawing/2014/main" id="{51600C8D-2A39-E54A-9995-76780263D08C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8" name="Kuva 7" descr="eksote_tunnus_slogan_nega.png">
              <a:extLst>
                <a:ext uri="{FF2B5EF4-FFF2-40B4-BE49-F238E27FC236}">
                  <a16:creationId xmlns="" xmlns:a16="http://schemas.microsoft.com/office/drawing/2014/main" id="{C45371F0-CFBA-9743-97A6-7C58F2B47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43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6434138"/>
            <a:ext cx="396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Presenter Name       Date</a:t>
            </a:r>
            <a:endParaRPr lang="fi-FI" altLang="fi-FI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7600" y="0"/>
            <a:ext cx="132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4948AC-164D-4E79-85E3-8D65A924AA84}" type="slidenum">
              <a:rPr lang="fi-FI" altLang="fi-FI"/>
              <a:pPr/>
              <a:t>‹#›</a:t>
            </a:fld>
            <a:endParaRPr lang="fi-FI" altLang="fi-FI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6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sivu yhdell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 smtClean="0"/>
              <a:t>DIAN LYHYT OTSIKKO</a:t>
            </a:r>
            <a:endParaRPr lang="fi-FI" dirty="0"/>
          </a:p>
        </p:txBody>
      </p:sp>
      <p:sp>
        <p:nvSpPr>
          <p:cNvPr id="6" name="Kuvan paikkamerkki 2"/>
          <p:cNvSpPr>
            <a:spLocks noGrp="1"/>
          </p:cNvSpPr>
          <p:nvPr>
            <p:ph type="pic" idx="13"/>
          </p:nvPr>
        </p:nvSpPr>
        <p:spPr>
          <a:xfrm>
            <a:off x="0" y="762003"/>
            <a:ext cx="2136000" cy="148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2341280" y="1138518"/>
            <a:ext cx="9504085" cy="5038445"/>
          </a:xfrm>
        </p:spPr>
        <p:txBody>
          <a:bodyPr>
            <a:noAutofit/>
          </a:bodyPr>
          <a:lstStyle>
            <a:lvl1pPr>
              <a:defRPr>
                <a:latin typeface="+mn-lt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90076" y="6517264"/>
            <a:ext cx="4800000" cy="230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fi-FI" smtClean="0"/>
              <a:t>&gt; Lisää &gt; alatunniste: lisää oma nimi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857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sivu ilman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i-FI" dirty="0" smtClean="0"/>
              <a:t>DIAN LYHYT OTSIKKO</a:t>
            </a:r>
            <a:endParaRPr lang="fi-FI" dirty="0"/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2341280" y="1138518"/>
            <a:ext cx="9504085" cy="5038445"/>
          </a:xfrm>
        </p:spPr>
        <p:txBody>
          <a:bodyPr>
            <a:noAutofit/>
          </a:bodyPr>
          <a:lstStyle>
            <a:lvl1pPr>
              <a:defRPr>
                <a:latin typeface="+mn-lt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90076" y="6517264"/>
            <a:ext cx="4800000" cy="230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fi-FI" dirty="0" smtClean="0"/>
              <a:t>&gt; Lisää &gt; alatunniste: lisää oma nimi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2493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i-FI" dirty="0" smtClean="0"/>
              <a:t>Dian otsikko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671853" y="6498106"/>
            <a:ext cx="2844800" cy="236827"/>
          </a:xfrm>
          <a:prstGeom prst="rect">
            <a:avLst/>
          </a:prstGeom>
        </p:spPr>
        <p:txBody>
          <a:bodyPr/>
          <a:lstStyle/>
          <a:p>
            <a:fld id="{26C69D11-7D0F-40B0-854F-71502576B139}" type="datetime1">
              <a:rPr lang="fi-FI" smtClean="0"/>
              <a:t>24.4.2019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14664" y="6504542"/>
            <a:ext cx="3860800" cy="236827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Merja Tepponen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8737600" y="6502651"/>
            <a:ext cx="2844800" cy="236827"/>
          </a:xfrm>
          <a:prstGeom prst="rect">
            <a:avLst/>
          </a:prstGeom>
        </p:spPr>
        <p:txBody>
          <a:bodyPr/>
          <a:lstStyle/>
          <a:p>
            <a:fld id="{AF3D37F8-22D3-48E0-8D89-5DDCFAF338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37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41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sto, kuvallinen sisältösiv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0" y="707728"/>
            <a:ext cx="6583680" cy="615027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7595591" y="1971339"/>
            <a:ext cx="3932237" cy="333218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 err="1" smtClean="0"/>
              <a:t>Lorem</a:t>
            </a:r>
            <a:r>
              <a:rPr lang="fi-FI" dirty="0" smtClean="0"/>
              <a:t> </a:t>
            </a:r>
            <a:r>
              <a:rPr lang="fi-FI" dirty="0" err="1" smtClean="0"/>
              <a:t>ipsum</a:t>
            </a:r>
            <a:r>
              <a:rPr lang="fi-FI" dirty="0" smtClean="0"/>
              <a:t> </a:t>
            </a:r>
            <a:r>
              <a:rPr lang="fi-FI" dirty="0" err="1" smtClean="0"/>
              <a:t>dolor</a:t>
            </a:r>
            <a:r>
              <a:rPr lang="fi-FI" dirty="0" smtClean="0"/>
              <a:t> </a:t>
            </a:r>
            <a:r>
              <a:rPr lang="fi-FI" dirty="0" err="1" smtClean="0"/>
              <a:t>sit</a:t>
            </a:r>
            <a:r>
              <a:rPr lang="fi-FI" dirty="0" smtClean="0"/>
              <a:t> </a:t>
            </a:r>
            <a:r>
              <a:rPr lang="fi-FI" dirty="0" err="1" smtClean="0"/>
              <a:t>amet</a:t>
            </a:r>
            <a:r>
              <a:rPr lang="fi-FI" dirty="0" smtClean="0"/>
              <a:t>, </a:t>
            </a:r>
            <a:r>
              <a:rPr lang="fi-FI" dirty="0" err="1" smtClean="0"/>
              <a:t>consectetur</a:t>
            </a:r>
            <a:r>
              <a:rPr lang="fi-FI" dirty="0" smtClean="0"/>
              <a:t> </a:t>
            </a:r>
            <a:r>
              <a:rPr lang="fi-FI" dirty="0" err="1" smtClean="0"/>
              <a:t>adipiscing</a:t>
            </a:r>
            <a:r>
              <a:rPr lang="fi-FI" dirty="0" smtClean="0"/>
              <a:t> elit. </a:t>
            </a:r>
            <a:r>
              <a:rPr lang="fi-FI" dirty="0" err="1" smtClean="0"/>
              <a:t>Aenean</a:t>
            </a:r>
            <a:r>
              <a:rPr lang="fi-FI" dirty="0" smtClean="0"/>
              <a:t> </a:t>
            </a:r>
            <a:r>
              <a:rPr lang="fi-FI" dirty="0" err="1" smtClean="0"/>
              <a:t>mollis</a:t>
            </a:r>
            <a:r>
              <a:rPr lang="fi-FI" dirty="0" smtClean="0"/>
              <a:t> </a:t>
            </a:r>
            <a:r>
              <a:rPr lang="fi-FI" dirty="0" err="1" smtClean="0"/>
              <a:t>dolor</a:t>
            </a:r>
            <a:r>
              <a:rPr lang="fi-FI" dirty="0" smtClean="0"/>
              <a:t> </a:t>
            </a:r>
            <a:r>
              <a:rPr lang="fi-FI" dirty="0" err="1" smtClean="0"/>
              <a:t>ligula</a:t>
            </a:r>
            <a:r>
              <a:rPr lang="fi-FI" dirty="0" smtClean="0"/>
              <a:t>, id </a:t>
            </a:r>
            <a:r>
              <a:rPr lang="fi-FI" dirty="0" err="1" smtClean="0"/>
              <a:t>consectetur</a:t>
            </a:r>
            <a:r>
              <a:rPr lang="fi-FI" dirty="0" smtClean="0"/>
              <a:t> </a:t>
            </a:r>
            <a:r>
              <a:rPr lang="fi-FI" dirty="0" err="1" smtClean="0"/>
              <a:t>nulla</a:t>
            </a:r>
            <a:r>
              <a:rPr lang="fi-FI" dirty="0" smtClean="0"/>
              <a:t> </a:t>
            </a:r>
            <a:r>
              <a:rPr lang="fi-FI" dirty="0" err="1" smtClean="0"/>
              <a:t>blandit</a:t>
            </a:r>
            <a:r>
              <a:rPr lang="fi-FI" dirty="0" smtClean="0"/>
              <a:t> a. </a:t>
            </a:r>
            <a:r>
              <a:rPr lang="fi-FI" dirty="0" err="1" smtClean="0"/>
              <a:t>Sed</a:t>
            </a:r>
            <a:r>
              <a:rPr lang="fi-FI" dirty="0" smtClean="0"/>
              <a:t> </a:t>
            </a:r>
            <a:r>
              <a:rPr lang="fi-FI" dirty="0" err="1" smtClean="0"/>
              <a:t>eget</a:t>
            </a:r>
            <a:r>
              <a:rPr lang="fi-FI" dirty="0" smtClean="0"/>
              <a:t> tellus </a:t>
            </a:r>
            <a:r>
              <a:rPr lang="fi-FI" dirty="0" err="1" smtClean="0"/>
              <a:t>neque</a:t>
            </a:r>
            <a:r>
              <a:rPr lang="fi-FI" dirty="0" smtClean="0"/>
              <a:t>. </a:t>
            </a:r>
            <a:r>
              <a:rPr lang="fi-FI" dirty="0" err="1" smtClean="0"/>
              <a:t>Nulla</a:t>
            </a:r>
            <a:r>
              <a:rPr lang="fi-FI" dirty="0" smtClean="0"/>
              <a:t> </a:t>
            </a:r>
            <a:r>
              <a:rPr lang="fi-FI" dirty="0" err="1" smtClean="0"/>
              <a:t>condimentum</a:t>
            </a:r>
            <a:r>
              <a:rPr lang="fi-FI" dirty="0" smtClean="0"/>
              <a:t> </a:t>
            </a:r>
            <a:r>
              <a:rPr lang="fi-FI" dirty="0" err="1" smtClean="0"/>
              <a:t>ullamcorper</a:t>
            </a:r>
            <a:r>
              <a:rPr lang="fi-FI" dirty="0" smtClean="0"/>
              <a:t> </a:t>
            </a:r>
            <a:r>
              <a:rPr lang="fi-FI" dirty="0" err="1" smtClean="0"/>
              <a:t>tincidunt</a:t>
            </a:r>
            <a:r>
              <a:rPr lang="fi-FI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070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henkilö, istuminen, sisä, pöytä&#10;&#10;&#10;&#10;Kuvaus luotu automaattisesti">
            <a:extLst>
              <a:ext uri="{FF2B5EF4-FFF2-40B4-BE49-F238E27FC236}">
                <a16:creationId xmlns="" xmlns:a16="http://schemas.microsoft.com/office/drawing/2014/main" id="{43A0831C-507E-AD43-91D5-A540B6D76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5998" cy="3427522"/>
          </a:xfrm>
          <a:prstGeom prst="rect">
            <a:avLst/>
          </a:prstGeom>
        </p:spPr>
      </p:pic>
      <p:pic>
        <p:nvPicPr>
          <p:cNvPr id="8" name="Kuva 7" descr="Kuva, joka sisältää kohteen henkilö, sisä, ikkuna, kannettava&#10;&#10;&#10;&#10;Kuvaus luotu automaattisesti">
            <a:extLst>
              <a:ext uri="{FF2B5EF4-FFF2-40B4-BE49-F238E27FC236}">
                <a16:creationId xmlns="" xmlns:a16="http://schemas.microsoft.com/office/drawing/2014/main" id="{D2E32CDF-EFBE-CB4E-A74E-E613B93D3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261"/>
            <a:ext cx="6095998" cy="3428999"/>
          </a:xfrm>
          <a:prstGeom prst="rect">
            <a:avLst/>
          </a:prstGeom>
        </p:spPr>
      </p:pic>
      <p:pic>
        <p:nvPicPr>
          <p:cNvPr id="3" name="Kuva 2" descr="OP4_3505.jpg">
            <a:extLst>
              <a:ext uri="{FF2B5EF4-FFF2-40B4-BE49-F238E27FC236}">
                <a16:creationId xmlns="" xmlns:a16="http://schemas.microsoft.com/office/drawing/2014/main" id="{E5991C82-AA1E-284B-B27E-06DC69F37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>
          <a:xfrm>
            <a:off x="6096000" y="3429001"/>
            <a:ext cx="6096000" cy="344814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3475BC95-BAC9-914F-9471-F0132E11A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96001" y="739"/>
            <a:ext cx="6095999" cy="3427522"/>
          </a:xfrm>
          <a:prstGeom prst="rect">
            <a:avLst/>
          </a:prstGeom>
        </p:spPr>
      </p:pic>
      <p:grpSp>
        <p:nvGrpSpPr>
          <p:cNvPr id="10" name="Ryhmitä 9">
            <a:extLst>
              <a:ext uri="{FF2B5EF4-FFF2-40B4-BE49-F238E27FC236}">
                <a16:creationId xmlns="" xmlns:a16="http://schemas.microsoft.com/office/drawing/2014/main" id="{5D3DB6A9-BB0C-D241-B6BF-20F092FEF55B}"/>
              </a:ext>
            </a:extLst>
          </p:cNvPr>
          <p:cNvGrpSpPr/>
          <p:nvPr userDrawn="1"/>
        </p:nvGrpSpPr>
        <p:grpSpPr>
          <a:xfrm>
            <a:off x="479376" y="404664"/>
            <a:ext cx="1440160" cy="1368152"/>
            <a:chOff x="107504" y="188640"/>
            <a:chExt cx="1440160" cy="1368152"/>
          </a:xfrm>
        </p:grpSpPr>
        <p:sp>
          <p:nvSpPr>
            <p:cNvPr id="11" name="Suorakulmio 10">
              <a:extLst>
                <a:ext uri="{FF2B5EF4-FFF2-40B4-BE49-F238E27FC236}">
                  <a16:creationId xmlns="" xmlns:a16="http://schemas.microsoft.com/office/drawing/2014/main" id="{168FA26E-D7EB-A643-8737-D53031615449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 descr="eksote_tunnus_slogan_nega.png">
              <a:extLst>
                <a:ext uri="{FF2B5EF4-FFF2-40B4-BE49-F238E27FC236}">
                  <a16:creationId xmlns="" xmlns:a16="http://schemas.microsoft.com/office/drawing/2014/main" id="{2176BD08-6374-A740-97CE-C482FB2A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34BC1F61-F0DB-164E-AA2E-DF838B67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3078081"/>
            <a:ext cx="7776864" cy="772107"/>
          </a:xfrm>
          <a:solidFill>
            <a:schemeClr val="bg1"/>
          </a:solidFill>
        </p:spPr>
        <p:txBody>
          <a:bodyPr vert="horz" wrap="square" lIns="72000" tIns="108000" rIns="72000" bIns="108000" anchor="ctr" anchorCtr="0">
            <a:spAutoFit/>
          </a:bodyPr>
          <a:lstStyle>
            <a:lvl1pPr algn="ctr"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48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OP4_3505.jpg">
            <a:extLst>
              <a:ext uri="{FF2B5EF4-FFF2-40B4-BE49-F238E27FC236}">
                <a16:creationId xmlns="" xmlns:a16="http://schemas.microsoft.com/office/drawing/2014/main" id="{45AAEAF2-A2D6-C04E-9B6B-A54F126FA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>
          <a:xfrm>
            <a:off x="-23353" y="0"/>
            <a:ext cx="12333869" cy="6976541"/>
          </a:xfrm>
          <a:prstGeom prst="rect">
            <a:avLst/>
          </a:prstGeom>
        </p:spPr>
      </p:pic>
      <p:grpSp>
        <p:nvGrpSpPr>
          <p:cNvPr id="10" name="Ryhmitä 9">
            <a:extLst>
              <a:ext uri="{FF2B5EF4-FFF2-40B4-BE49-F238E27FC236}">
                <a16:creationId xmlns="" xmlns:a16="http://schemas.microsoft.com/office/drawing/2014/main" id="{5D3DB6A9-BB0C-D241-B6BF-20F092FEF55B}"/>
              </a:ext>
            </a:extLst>
          </p:cNvPr>
          <p:cNvGrpSpPr/>
          <p:nvPr userDrawn="1"/>
        </p:nvGrpSpPr>
        <p:grpSpPr>
          <a:xfrm>
            <a:off x="479376" y="404664"/>
            <a:ext cx="1440160" cy="1368152"/>
            <a:chOff x="107504" y="188640"/>
            <a:chExt cx="1440160" cy="1368152"/>
          </a:xfrm>
        </p:grpSpPr>
        <p:sp>
          <p:nvSpPr>
            <p:cNvPr id="11" name="Suorakulmio 10">
              <a:extLst>
                <a:ext uri="{FF2B5EF4-FFF2-40B4-BE49-F238E27FC236}">
                  <a16:creationId xmlns="" xmlns:a16="http://schemas.microsoft.com/office/drawing/2014/main" id="{168FA26E-D7EB-A643-8737-D53031615449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 descr="eksote_tunnus_slogan_nega.png">
              <a:extLst>
                <a:ext uri="{FF2B5EF4-FFF2-40B4-BE49-F238E27FC236}">
                  <a16:creationId xmlns="" xmlns:a16="http://schemas.microsoft.com/office/drawing/2014/main" id="{2176BD08-6374-A740-97CE-C482FB2A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34BC1F61-F0DB-164E-AA2E-DF838B67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3078081"/>
            <a:ext cx="7776864" cy="772107"/>
          </a:xfrm>
          <a:solidFill>
            <a:schemeClr val="bg1"/>
          </a:solidFill>
        </p:spPr>
        <p:txBody>
          <a:bodyPr vert="horz" wrap="square" lIns="72000" tIns="108000" rIns="72000" bIns="108000" anchor="ctr" anchorCtr="0">
            <a:spAutoFit/>
          </a:bodyPr>
          <a:lstStyle>
            <a:lvl1pPr algn="ctr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282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72008" y="-27384"/>
            <a:ext cx="12288688" cy="6957392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kuva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924944"/>
            <a:ext cx="7776865" cy="72008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919536" y="3789040"/>
            <a:ext cx="7776865" cy="36004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" name="Ryhmitä 9">
            <a:extLst>
              <a:ext uri="{FF2B5EF4-FFF2-40B4-BE49-F238E27FC236}">
                <a16:creationId xmlns="" xmlns:a16="http://schemas.microsoft.com/office/drawing/2014/main" id="{F3036B43-66D4-2D41-91ED-56CBB9310598}"/>
              </a:ext>
            </a:extLst>
          </p:cNvPr>
          <p:cNvGrpSpPr/>
          <p:nvPr userDrawn="1"/>
        </p:nvGrpSpPr>
        <p:grpSpPr>
          <a:xfrm>
            <a:off x="479376" y="404664"/>
            <a:ext cx="1440160" cy="1368152"/>
            <a:chOff x="107504" y="188640"/>
            <a:chExt cx="1440160" cy="1368152"/>
          </a:xfrm>
        </p:grpSpPr>
        <p:sp>
          <p:nvSpPr>
            <p:cNvPr id="10" name="Suorakulmio 9">
              <a:extLst>
                <a:ext uri="{FF2B5EF4-FFF2-40B4-BE49-F238E27FC236}">
                  <a16:creationId xmlns="" xmlns:a16="http://schemas.microsoft.com/office/drawing/2014/main" id="{CD1915EB-B95D-D748-9C8E-2EA382E8A4B9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eksote_tunnus_slogan_nega.png">
              <a:extLst>
                <a:ext uri="{FF2B5EF4-FFF2-40B4-BE49-F238E27FC236}">
                  <a16:creationId xmlns="" xmlns:a16="http://schemas.microsoft.com/office/drawing/2014/main" id="{C54AC3E4-5C6E-B94D-87B5-6167970A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6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1" y="260648"/>
            <a:ext cx="109728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2211" y="3429000"/>
            <a:ext cx="5386917" cy="2808312"/>
          </a:xfr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1196752"/>
            <a:ext cx="12192000" cy="201622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kuva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919128" y="3429000"/>
            <a:ext cx="5389033" cy="2808312"/>
          </a:xfrm>
        </p:spPr>
        <p:txBody>
          <a:bodyPr anchor="t"/>
          <a:lstStyle>
            <a:lvl1pPr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7" name="Ryhmitä 9">
            <a:extLst>
              <a:ext uri="{FF2B5EF4-FFF2-40B4-BE49-F238E27FC236}">
                <a16:creationId xmlns="" xmlns:a16="http://schemas.microsoft.com/office/drawing/2014/main" id="{A5280163-4DAB-7D4C-899E-110B59945F2D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8" name="Suorakulmio 7">
              <a:extLst>
                <a:ext uri="{FF2B5EF4-FFF2-40B4-BE49-F238E27FC236}">
                  <a16:creationId xmlns="" xmlns:a16="http://schemas.microsoft.com/office/drawing/2014/main" id="{62A9C83B-89B5-244A-8829-27DA8F151D3A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eksote_tunnus_slogan_nega.png">
              <a:extLst>
                <a:ext uri="{FF2B5EF4-FFF2-40B4-BE49-F238E27FC236}">
                  <a16:creationId xmlns="" xmlns:a16="http://schemas.microsoft.com/office/drawing/2014/main" id="{31AC360C-8675-7D4F-8427-57403983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813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1" y="260648"/>
            <a:ext cx="109728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1196752"/>
            <a:ext cx="12192000" cy="201622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kuva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35362" y="3429000"/>
            <a:ext cx="10972800" cy="2808312"/>
          </a:xfrm>
        </p:spPr>
        <p:txBody>
          <a:bodyPr anchor="t"/>
          <a:lstStyle>
            <a:lvl1pPr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5" name="Ryhmitä 9">
            <a:extLst>
              <a:ext uri="{FF2B5EF4-FFF2-40B4-BE49-F238E27FC236}">
                <a16:creationId xmlns="" xmlns:a16="http://schemas.microsoft.com/office/drawing/2014/main" id="{1B4827FF-27AB-F34C-A4D3-FA5D7A752C7F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7" name="Suorakulmio 6">
              <a:extLst>
                <a:ext uri="{FF2B5EF4-FFF2-40B4-BE49-F238E27FC236}">
                  <a16:creationId xmlns="" xmlns:a16="http://schemas.microsoft.com/office/drawing/2014/main" id="{BBD148A8-A716-0445-8000-6D01AFD637DF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8" name="Kuva 7" descr="eksote_tunnus_slogan_nega.png">
              <a:extLst>
                <a:ext uri="{FF2B5EF4-FFF2-40B4-BE49-F238E27FC236}">
                  <a16:creationId xmlns="" xmlns:a16="http://schemas.microsoft.com/office/drawing/2014/main" id="{C7E4B42B-0787-C340-B1EB-B4987717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83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1" y="260648"/>
            <a:ext cx="109728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119675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60" y="1836514"/>
            <a:ext cx="5386917" cy="44007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19128" y="119675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19128" y="1836514"/>
            <a:ext cx="5389033" cy="44007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7" name="Ryhmitä 9">
            <a:extLst>
              <a:ext uri="{FF2B5EF4-FFF2-40B4-BE49-F238E27FC236}">
                <a16:creationId xmlns="" xmlns:a16="http://schemas.microsoft.com/office/drawing/2014/main" id="{FF358929-B852-0D40-814B-9E23DAE7B392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8" name="Suorakulmio 7">
              <a:extLst>
                <a:ext uri="{FF2B5EF4-FFF2-40B4-BE49-F238E27FC236}">
                  <a16:creationId xmlns="" xmlns:a16="http://schemas.microsoft.com/office/drawing/2014/main" id="{8E4C6995-506A-2F40-A18D-59FF90F282C0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eksote_tunnus_slogan_nega.png">
              <a:extLst>
                <a:ext uri="{FF2B5EF4-FFF2-40B4-BE49-F238E27FC236}">
                  <a16:creationId xmlns="" xmlns:a16="http://schemas.microsoft.com/office/drawing/2014/main" id="{AA59B881-394B-CD43-94B0-CE85A276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45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5" name="Ryhmitä 9">
            <a:extLst>
              <a:ext uri="{FF2B5EF4-FFF2-40B4-BE49-F238E27FC236}">
                <a16:creationId xmlns="" xmlns:a16="http://schemas.microsoft.com/office/drawing/2014/main" id="{2B1A3AAF-68B0-E84B-B1D4-54EAA0583F99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6" name="Suorakulmio 5">
              <a:extLst>
                <a:ext uri="{FF2B5EF4-FFF2-40B4-BE49-F238E27FC236}">
                  <a16:creationId xmlns="" xmlns:a16="http://schemas.microsoft.com/office/drawing/2014/main" id="{8337843F-83EC-AF42-A01C-9FE95AD9B77A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" name="Kuva 6" descr="eksote_tunnus_slogan_nega.png">
              <a:extLst>
                <a:ext uri="{FF2B5EF4-FFF2-40B4-BE49-F238E27FC236}">
                  <a16:creationId xmlns="" xmlns:a16="http://schemas.microsoft.com/office/drawing/2014/main" id="{8563603C-31FE-024D-86B0-E97A5FC5D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98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itä 9">
            <a:extLst>
              <a:ext uri="{FF2B5EF4-FFF2-40B4-BE49-F238E27FC236}">
                <a16:creationId xmlns="" xmlns:a16="http://schemas.microsoft.com/office/drawing/2014/main" id="{86D41F1A-005F-BC4A-B11D-13A1B324AAA7}"/>
              </a:ext>
            </a:extLst>
          </p:cNvPr>
          <p:cNvGrpSpPr/>
          <p:nvPr userDrawn="1"/>
        </p:nvGrpSpPr>
        <p:grpSpPr>
          <a:xfrm>
            <a:off x="11064552" y="188649"/>
            <a:ext cx="909565" cy="864087"/>
            <a:chOff x="107504" y="188640"/>
            <a:chExt cx="1440160" cy="1368152"/>
          </a:xfrm>
        </p:grpSpPr>
        <p:sp>
          <p:nvSpPr>
            <p:cNvPr id="3" name="Suorakulmio 2">
              <a:extLst>
                <a:ext uri="{FF2B5EF4-FFF2-40B4-BE49-F238E27FC236}">
                  <a16:creationId xmlns="" xmlns:a16="http://schemas.microsoft.com/office/drawing/2014/main" id="{3A458C2F-8537-2740-AF7B-DB3D62E913FC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4" name="Kuva 3" descr="eksote_tunnus_slogan_nega.png">
              <a:extLst>
                <a:ext uri="{FF2B5EF4-FFF2-40B4-BE49-F238E27FC236}">
                  <a16:creationId xmlns="" xmlns:a16="http://schemas.microsoft.com/office/drawing/2014/main" id="{A5327AEA-42C9-3C4F-B718-CCC379586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28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35360" y="260648"/>
            <a:ext cx="115212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5360" y="1196752"/>
            <a:ext cx="115212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fi-FI" dirty="0"/>
          </a:p>
        </p:txBody>
      </p:sp>
      <p:cxnSp>
        <p:nvCxnSpPr>
          <p:cNvPr id="3" name="Suora yhdysviiva 2"/>
          <p:cNvCxnSpPr/>
          <p:nvPr/>
        </p:nvCxnSpPr>
        <p:spPr>
          <a:xfrm>
            <a:off x="335360" y="6453336"/>
            <a:ext cx="1152128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ruutu 3"/>
          <p:cNvSpPr txBox="1"/>
          <p:nvPr/>
        </p:nvSpPr>
        <p:spPr>
          <a:xfrm>
            <a:off x="239349" y="6525345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EKSOTE  </a:t>
            </a:r>
            <a:r>
              <a:rPr lang="fi-FI" sz="900" b="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|  </a:t>
            </a:r>
            <a:fld id="{97C90AA4-8B48-4541-91BA-3991CCAEC511}" type="slidenum">
              <a:rPr lang="fi-FI" sz="900" kern="1200" smtClean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pPr/>
              <a:t>‹#›</a:t>
            </a:fld>
            <a:r>
              <a:rPr lang="fi-FI" sz="900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</a:t>
            </a:r>
            <a:r>
              <a:rPr lang="fi-FI" sz="900" b="1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</a:t>
            </a:r>
            <a:r>
              <a:rPr lang="fi-FI" sz="900" b="0" kern="120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|</a:t>
            </a:r>
            <a:r>
              <a:rPr lang="fi-FI" sz="9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Calibri"/>
              </a:rPr>
              <a:t>  </a:t>
            </a:r>
            <a:fld id="{DDED498F-C391-764E-89B0-938A951E10F1}" type="datetime1">
              <a:rPr lang="fi-FI" sz="900" kern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Calibri"/>
              </a:rPr>
              <a:pPr/>
              <a:t>24.4.2019</a:t>
            </a:fld>
            <a:r>
              <a:rPr lang="fi-FI" sz="900" b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793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6" r:id="rId2"/>
    <p:sldLayoutId id="2147483907" r:id="rId3"/>
    <p:sldLayoutId id="2147483908" r:id="rId4"/>
    <p:sldLayoutId id="2147483904" r:id="rId5"/>
    <p:sldLayoutId id="2147483905" r:id="rId6"/>
    <p:sldLayoutId id="2147483902" r:id="rId7"/>
    <p:sldLayoutId id="2147483903" r:id="rId8"/>
    <p:sldLayoutId id="2147483893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5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Franklin Gothic Demi Cond"/>
          <a:ea typeface="+mj-ea"/>
          <a:cs typeface="Franklin Gothic Demi Cond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89DE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89DE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89DE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89D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89DE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wm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sote.fi/toimipisteet/iso-apu-palvelukeskukset/" TargetMode="External"/><Relationship Id="rId2" Type="http://schemas.openxmlformats.org/officeDocument/2006/relationships/hyperlink" Target="mailto:isoapu.palvelukeskus@eksote.fi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i/url?sa=i&amp;rct=j&amp;q=&amp;esrc=s&amp;source=images&amp;cd=&amp;cad=rja&amp;uact=8&amp;ved=0ahUKEwivy4DFq7vYAhWmAJoKHfS_B7oQjRwIBw&amp;url=https://instarix.com/tag/eksote/J0HWRGa-AAAAF0HWLb_QgAAAFiYA&amp;psig=AOvVaw2gWQVUbje3Zwzv58jo2nSX&amp;ust=151505318032968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tonaasumisenturvallisuus.fi/asumisturvallisuustesti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is.fi/haku/?query=tuula+karhulan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isällön paikkamerkki 12" descr="OP4_3505.jpg">
            <a:extLst>
              <a:ext uri="{FF2B5EF4-FFF2-40B4-BE49-F238E27FC236}">
                <a16:creationId xmlns="" xmlns:a16="http://schemas.microsoft.com/office/drawing/2014/main" id="{C954816C-F66C-A54F-B87A-A706E404E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>
          <a:xfrm>
            <a:off x="-34994" y="-27384"/>
            <a:ext cx="12323681" cy="6963322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="" xmlns:a16="http://schemas.microsoft.com/office/drawing/2014/main" id="{313DF20D-D035-C74A-ADBF-07FACDCB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smtClean="0"/>
              <a:t>Imatran vanhusneuvosto </a:t>
            </a:r>
            <a:r>
              <a:rPr lang="fi-FI" sz="3200" dirty="0"/>
              <a:t/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="" xmlns:a16="http://schemas.microsoft.com/office/drawing/2014/main" id="{B38CDFD6-9523-7543-B559-452630FCC80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r>
              <a:rPr lang="fi-FI" dirty="0" smtClean="0"/>
              <a:t>Merja </a:t>
            </a:r>
            <a:r>
              <a:rPr lang="fi-FI" dirty="0"/>
              <a:t>Tepponen, </a:t>
            </a:r>
            <a:r>
              <a:rPr lang="fi-FI" dirty="0" smtClean="0"/>
              <a:t>kehitysjohtaja</a:t>
            </a:r>
            <a:r>
              <a:rPr lang="fi-FI" dirty="0"/>
              <a:t> </a:t>
            </a:r>
            <a:r>
              <a:rPr lang="fi-FI" dirty="0" smtClean="0"/>
              <a:t>24.4.2019 </a:t>
            </a:r>
            <a:endParaRPr lang="fi-FI" dirty="0"/>
          </a:p>
        </p:txBody>
      </p:sp>
      <p:grpSp>
        <p:nvGrpSpPr>
          <p:cNvPr id="14" name="Ryhmitä 9">
            <a:extLst>
              <a:ext uri="{FF2B5EF4-FFF2-40B4-BE49-F238E27FC236}">
                <a16:creationId xmlns="" xmlns:a16="http://schemas.microsoft.com/office/drawing/2014/main" id="{62BAA483-F56B-534A-8D31-B05703B393F6}"/>
              </a:ext>
            </a:extLst>
          </p:cNvPr>
          <p:cNvGrpSpPr/>
          <p:nvPr/>
        </p:nvGrpSpPr>
        <p:grpSpPr>
          <a:xfrm>
            <a:off x="479376" y="404664"/>
            <a:ext cx="1440160" cy="1368152"/>
            <a:chOff x="107504" y="188640"/>
            <a:chExt cx="1440160" cy="1368152"/>
          </a:xfrm>
        </p:grpSpPr>
        <p:sp>
          <p:nvSpPr>
            <p:cNvPr id="15" name="Suorakulmio 14">
              <a:extLst>
                <a:ext uri="{FF2B5EF4-FFF2-40B4-BE49-F238E27FC236}">
                  <a16:creationId xmlns="" xmlns:a16="http://schemas.microsoft.com/office/drawing/2014/main" id="{D01CC116-5250-5048-9739-FC0BE9569A52}"/>
                </a:ext>
              </a:extLst>
            </p:cNvPr>
            <p:cNvSpPr/>
            <p:nvPr/>
          </p:nvSpPr>
          <p:spPr>
            <a:xfrm>
              <a:off x="107504" y="188640"/>
              <a:ext cx="1440160" cy="1368152"/>
            </a:xfrm>
            <a:prstGeom prst="rect">
              <a:avLst/>
            </a:prstGeom>
            <a:solidFill>
              <a:srgbClr val="089DE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Kuva 15" descr="eksote_tunnus_slogan_nega.png">
              <a:extLst>
                <a:ext uri="{FF2B5EF4-FFF2-40B4-BE49-F238E27FC236}">
                  <a16:creationId xmlns="" xmlns:a16="http://schemas.microsoft.com/office/drawing/2014/main" id="{52C0E7C6-0F73-FF4F-A11C-29FBB5DB2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96652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4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6191" y="116631"/>
            <a:ext cx="10972799" cy="936105"/>
          </a:xfrm>
        </p:spPr>
        <p:txBody>
          <a:bodyPr>
            <a:normAutofit fontScale="90000"/>
          </a:bodyPr>
          <a:lstStyle/>
          <a:p>
            <a:pPr marL="799836" lvl="1" indent="-342900">
              <a:spcAft>
                <a:spcPts val="1000"/>
              </a:spcAft>
            </a:pPr>
            <a:r>
              <a:rPr lang="fi-FI" sz="3200" b="1" dirty="0" smtClean="0"/>
              <a:t>Maakunnallinen HYVINVOINTIASEMAVERKOSTO</a:t>
            </a:r>
            <a:br>
              <a:rPr lang="fi-FI" sz="3200" b="1" dirty="0" smtClean="0"/>
            </a:br>
            <a:r>
              <a:rPr lang="fi-FI" sz="3200" b="1" dirty="0" smtClean="0"/>
              <a:t>- toiminnan sisältö</a:t>
            </a:r>
            <a:br>
              <a:rPr lang="fi-FI" sz="3200" b="1" dirty="0" smtClean="0"/>
            </a:br>
            <a:r>
              <a:rPr lang="fi-FI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fi-FI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i-FI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Tavoitteena on tukea peruspalvelujen  saatavuutta</a:t>
            </a:r>
            <a:br>
              <a:rPr lang="fi-FI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i-FI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fi-FI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3346" y="1268760"/>
            <a:ext cx="10985644" cy="4371451"/>
          </a:xfrm>
        </p:spPr>
        <p:txBody>
          <a:bodyPr>
            <a:noAutofit/>
          </a:bodyPr>
          <a:lstStyle/>
          <a:p>
            <a:pPr marL="343163" indent="-342900">
              <a:spcAft>
                <a:spcPts val="1000"/>
              </a:spcAft>
            </a:pPr>
            <a:r>
              <a:rPr lang="fi-FI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Neljän </a:t>
            </a: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laajan palvelujen </a:t>
            </a:r>
            <a:r>
              <a:rPr lang="fi-FI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sotekeskuksen</a:t>
            </a:r>
            <a:r>
              <a:rPr lang="fi-FI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 7 </a:t>
            </a:r>
            <a:r>
              <a:rPr lang="fi-FI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hyvinvointiaseman malli</a:t>
            </a:r>
          </a:p>
          <a:p>
            <a:pPr marL="343163">
              <a:spcAft>
                <a:spcPts val="1000"/>
              </a:spcAft>
            </a:pP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Kaikille terveys- ja hyvinvointiasemille yhteiset palvelut</a:t>
            </a:r>
          </a:p>
          <a:p>
            <a:pPr marL="799836" lvl="1" indent="-342900">
              <a:spcAft>
                <a:spcPts val="1000"/>
              </a:spcAft>
            </a:pPr>
            <a:r>
              <a:rPr lang="fi-FI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Sähköiset palvelut 24/7 esim. neuvonta, ajanvaraus, </a:t>
            </a: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laboratorio näytteiden otto, </a:t>
            </a:r>
            <a:r>
              <a:rPr lang="fi-FI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asiointi hoitajan kanssa, elintapaneuvontaa sähköisesti, palveluohjausta ja kuntoutusarviota  </a:t>
            </a:r>
          </a:p>
          <a:p>
            <a:pPr marL="799836" lvl="1" indent="-342900">
              <a:spcAft>
                <a:spcPts val="1000"/>
              </a:spcAft>
            </a:pPr>
            <a:r>
              <a:rPr lang="fi-FI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Puhelinpalvelut takaisinsoitolla arkisin klo 8-16 ja kiireapu 116117  päivystysaikoina, segmentoitu omahoitajapuhelinpalvelu osalle asiakkaista</a:t>
            </a:r>
          </a:p>
          <a:p>
            <a:pPr marL="343163" indent="-342900">
              <a:spcAft>
                <a:spcPts val="1000"/>
              </a:spcAft>
            </a:pPr>
            <a:r>
              <a:rPr lang="fi-FI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Laajat </a:t>
            </a:r>
            <a:r>
              <a:rPr lang="fi-FI" sz="2000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sotekeskkukset</a:t>
            </a:r>
            <a:r>
              <a:rPr lang="fi-FI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sijoittuvat toistaiseksi </a:t>
            </a:r>
          </a:p>
          <a:p>
            <a:pPr marL="1256464" lvl="2" indent="-342900">
              <a:spcAft>
                <a:spcPts val="1000"/>
              </a:spcAft>
            </a:pP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Joutseno (1), Sammonlahti (1): Näissä toimipisteissä on lääkäri- ja hoitajavastaanottoja 5pv/vk, näytteenottoa, sosiaalipalveluja ja palveluohjausta , </a:t>
            </a:r>
            <a:r>
              <a:rPr lang="fi-FI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suun terveydenhuoltoa</a:t>
            </a:r>
          </a:p>
          <a:p>
            <a:pPr marL="1256464" lvl="2" indent="-342900">
              <a:spcAft>
                <a:spcPts val="1000"/>
              </a:spcAft>
            </a:pPr>
            <a:r>
              <a:rPr lang="fi-FI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Armila/myöhemmin</a:t>
            </a: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i-FI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kuuttisairaalan </a:t>
            </a:r>
            <a:r>
              <a:rPr lang="fi-FI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yhteydessä  </a:t>
            </a: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(1)  ja  Imatra </a:t>
            </a:r>
            <a:r>
              <a:rPr lang="fi-FI" sz="1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</a:t>
            </a: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1256464" lvl="2" indent="-342900">
              <a:spcAft>
                <a:spcPts val="1000"/>
              </a:spcAft>
            </a:pP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Edellisten palvelujen lisäksi Imatralla  kuvantaminen</a:t>
            </a:r>
          </a:p>
          <a:p>
            <a:pPr marL="1256464" lvl="2" indent="-342900">
              <a:spcAft>
                <a:spcPts val="1000"/>
              </a:spcAft>
            </a:pPr>
            <a:r>
              <a:rPr lang="fi-FI" sz="16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Edellisten palvelujen lisäksi Akuuttisairaalassa yhteispäivystystä 24/7</a:t>
            </a:r>
          </a:p>
          <a:p>
            <a:pPr marL="263" indent="0">
              <a:spcAft>
                <a:spcPts val="1000"/>
              </a:spcAft>
              <a:buNone/>
            </a:pPr>
            <a:endParaRPr lang="fi-FI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02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9499260" y="1174989"/>
            <a:ext cx="295203" cy="4777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16" y="31889"/>
            <a:ext cx="9611549" cy="6763348"/>
          </a:xfrm>
          <a:prstGeom prst="rect">
            <a:avLst/>
          </a:prstGeom>
        </p:spPr>
      </p:pic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3533449" y="269396"/>
            <a:ext cx="4899932" cy="994172"/>
          </a:xfrm>
        </p:spPr>
        <p:txBody>
          <a:bodyPr>
            <a:normAutofit/>
          </a:bodyPr>
          <a:lstStyle/>
          <a:p>
            <a:r>
              <a:rPr lang="fi-FI" sz="2400" b="1" dirty="0"/>
              <a:t>Vastaanotto käynnit </a:t>
            </a:r>
            <a:r>
              <a:rPr lang="fi-FI" sz="2400" b="1" dirty="0" smtClean="0"/>
              <a:t>asemittain 2018 </a:t>
            </a:r>
            <a:endParaRPr lang="fi-FI" sz="2400" b="1" dirty="0"/>
          </a:p>
        </p:txBody>
      </p:sp>
      <p:sp>
        <p:nvSpPr>
          <p:cNvPr id="2" name="Ellipsi 1"/>
          <p:cNvSpPr/>
          <p:nvPr/>
        </p:nvSpPr>
        <p:spPr>
          <a:xfrm>
            <a:off x="6498565" y="3738945"/>
            <a:ext cx="345920" cy="319870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/>
          </a:p>
        </p:txBody>
      </p:sp>
      <p:sp>
        <p:nvSpPr>
          <p:cNvPr id="30" name="Ellipsi 29"/>
          <p:cNvSpPr/>
          <p:nvPr/>
        </p:nvSpPr>
        <p:spPr>
          <a:xfrm>
            <a:off x="5884591" y="4037512"/>
            <a:ext cx="281194" cy="286472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1" name="Ellipsi 30"/>
          <p:cNvSpPr/>
          <p:nvPr/>
        </p:nvSpPr>
        <p:spPr>
          <a:xfrm>
            <a:off x="4853737" y="4455420"/>
            <a:ext cx="281194" cy="286472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2" name="Ellipsi 31"/>
          <p:cNvSpPr/>
          <p:nvPr/>
        </p:nvSpPr>
        <p:spPr>
          <a:xfrm>
            <a:off x="5160978" y="4409357"/>
            <a:ext cx="281194" cy="286472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" name="Ellipsi 2"/>
          <p:cNvSpPr/>
          <p:nvPr/>
        </p:nvSpPr>
        <p:spPr>
          <a:xfrm>
            <a:off x="8212128" y="1748473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7" name="Ellipsi 36"/>
          <p:cNvSpPr/>
          <p:nvPr/>
        </p:nvSpPr>
        <p:spPr>
          <a:xfrm>
            <a:off x="3812194" y="3713505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8" name="Ellipsi 37"/>
          <p:cNvSpPr/>
          <p:nvPr/>
        </p:nvSpPr>
        <p:spPr>
          <a:xfrm>
            <a:off x="4097833" y="4396389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39" name="Ellipsi 38"/>
          <p:cNvSpPr/>
          <p:nvPr/>
        </p:nvSpPr>
        <p:spPr>
          <a:xfrm>
            <a:off x="4706268" y="3852121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0" name="Ellipsi 39"/>
          <p:cNvSpPr/>
          <p:nvPr/>
        </p:nvSpPr>
        <p:spPr>
          <a:xfrm>
            <a:off x="6609320" y="3103645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1" name="Ellipsi 40"/>
          <p:cNvSpPr/>
          <p:nvPr/>
        </p:nvSpPr>
        <p:spPr>
          <a:xfrm>
            <a:off x="7886782" y="2443299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2" name="Ellipsi 41"/>
          <p:cNvSpPr/>
          <p:nvPr/>
        </p:nvSpPr>
        <p:spPr>
          <a:xfrm>
            <a:off x="3486848" y="5094981"/>
            <a:ext cx="325346" cy="278029"/>
          </a:xfrm>
          <a:prstGeom prst="ellipse">
            <a:avLst/>
          </a:prstGeom>
          <a:solidFill>
            <a:srgbClr val="FBE5D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5" name="Suorakulmio 44"/>
          <p:cNvSpPr/>
          <p:nvPr/>
        </p:nvSpPr>
        <p:spPr>
          <a:xfrm>
            <a:off x="8312798" y="1472633"/>
            <a:ext cx="6351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b="1" dirty="0"/>
              <a:t>25 903</a:t>
            </a:r>
            <a:r>
              <a:rPr lang="fi-FI" sz="1050" dirty="0"/>
              <a:t> </a:t>
            </a:r>
          </a:p>
        </p:txBody>
      </p:sp>
      <p:sp>
        <p:nvSpPr>
          <p:cNvPr id="47" name="Suorakulmio 46"/>
          <p:cNvSpPr/>
          <p:nvPr/>
        </p:nvSpPr>
        <p:spPr>
          <a:xfrm>
            <a:off x="5390078" y="4557780"/>
            <a:ext cx="6351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b="1" dirty="0"/>
              <a:t>98 754</a:t>
            </a:r>
            <a:r>
              <a:rPr lang="fi-FI" sz="1050" dirty="0"/>
              <a:t> </a:t>
            </a:r>
          </a:p>
        </p:txBody>
      </p:sp>
      <p:sp>
        <p:nvSpPr>
          <p:cNvPr id="49" name="Suorakulmio 48"/>
          <p:cNvSpPr/>
          <p:nvPr/>
        </p:nvSpPr>
        <p:spPr>
          <a:xfrm>
            <a:off x="3465912" y="5363375"/>
            <a:ext cx="5613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 b="1" dirty="0"/>
              <a:t>21791</a:t>
            </a:r>
          </a:p>
        </p:txBody>
      </p:sp>
      <p:sp>
        <p:nvSpPr>
          <p:cNvPr id="54" name="Suorakulmio 53"/>
          <p:cNvSpPr/>
          <p:nvPr/>
        </p:nvSpPr>
        <p:spPr>
          <a:xfrm>
            <a:off x="8537474" y="5488317"/>
            <a:ext cx="1085825" cy="464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graphicFrame>
        <p:nvGraphicFramePr>
          <p:cNvPr id="29" name="Kaavio 28"/>
          <p:cNvGraphicFramePr>
            <a:graphicFrameLocks/>
          </p:cNvGraphicFramePr>
          <p:nvPr>
            <p:extLst/>
          </p:nvPr>
        </p:nvGraphicFramePr>
        <p:xfrm>
          <a:off x="6727309" y="4424389"/>
          <a:ext cx="3412143" cy="185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orakulmio 8"/>
          <p:cNvSpPr/>
          <p:nvPr/>
        </p:nvSpPr>
        <p:spPr>
          <a:xfrm>
            <a:off x="6775197" y="4025187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95 612</a:t>
            </a:r>
            <a:r>
              <a:rPr lang="fi-FI" sz="1100" dirty="0"/>
              <a:t> 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6109838" y="4215324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31 148</a:t>
            </a:r>
            <a:r>
              <a:rPr lang="fi-FI" sz="1100" dirty="0"/>
              <a:t> 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4868941" y="4698509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30 701</a:t>
            </a:r>
            <a:r>
              <a:rPr lang="fi-FI" sz="1100" dirty="0"/>
              <a:t> 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3686849" y="4329808"/>
            <a:ext cx="498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/>
              <a:t>9971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7696924" y="2661053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17 217</a:t>
            </a:r>
            <a:r>
              <a:rPr lang="fi-FI" sz="1100" dirty="0"/>
              <a:t> 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6510463" y="2749414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19 519</a:t>
            </a:r>
            <a:r>
              <a:rPr lang="fi-FI" sz="1100" dirty="0"/>
              <a:t> 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587545" y="3600249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14 407</a:t>
            </a:r>
            <a:r>
              <a:rPr lang="fi-FI" sz="1100" dirty="0"/>
              <a:t> 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3630105" y="3413563"/>
            <a:ext cx="601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b="1" dirty="0"/>
              <a:t>17249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1343472" y="269396"/>
            <a:ext cx="2189977" cy="193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87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Muiden  hyvinvointiasemien (7) toiminnallinen sisältö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fi-FI" dirty="0" smtClean="0"/>
              <a:t>Kaikille yhteisesti sähköisiä palveluja 24/7</a:t>
            </a:r>
          </a:p>
          <a:p>
            <a:pPr lvl="2"/>
            <a:r>
              <a:rPr lang="fi-FI" dirty="0" smtClean="0"/>
              <a:t>Ajanvaraus, laboratoriovastaukset, asiointi hoitajan kanssa </a:t>
            </a:r>
          </a:p>
          <a:p>
            <a:pPr lvl="2"/>
            <a:r>
              <a:rPr lang="fi-FI" dirty="0" smtClean="0"/>
              <a:t>Puhelinpalveluja, joissa takaisinsoitto ja hoidon tarpeen arviointi arkisin klo 8 -16, virka-ajan jälkeen kiireapu 116117, segmentoitu omahoitajapuhelinpalvelu osalle asiakkaista</a:t>
            </a:r>
          </a:p>
          <a:p>
            <a:pPr lvl="1"/>
            <a:r>
              <a:rPr lang="fi-FI" dirty="0" smtClean="0"/>
              <a:t>Palveluohjausta, muuta sosiaalipalvelua ajanvarauksella</a:t>
            </a:r>
          </a:p>
          <a:p>
            <a:pPr lvl="1"/>
            <a:r>
              <a:rPr lang="fi-FI" dirty="0" smtClean="0"/>
              <a:t>Lähipalveluja paikallisesti saatavissa (Rautjärvi, Ruokolahti, Parikkala, Luumäki, Savitaipale, Taipalsaari, Lemi)</a:t>
            </a:r>
          </a:p>
          <a:p>
            <a:pPr lvl="2"/>
            <a:r>
              <a:rPr lang="fi-FI" dirty="0"/>
              <a:t>Hoitajavastaanotto (erikoisala vaihtelee asiakkaiden tarpeen mukaisesti)  5 </a:t>
            </a:r>
            <a:r>
              <a:rPr lang="fi-FI" dirty="0" err="1"/>
              <a:t>pv/vk</a:t>
            </a:r>
            <a:r>
              <a:rPr lang="fi-FI" dirty="0"/>
              <a:t> ja sosiaalityön peruspalvelut (neuvontaa sähköisesti 24/7, etävastaanottoa ja ajanvarauksella paikallisesti)</a:t>
            </a:r>
          </a:p>
          <a:p>
            <a:pPr lvl="2"/>
            <a:r>
              <a:rPr lang="fi-FI" dirty="0" smtClean="0"/>
              <a:t>Kotihoito ja sitä  tukeva ensihoito</a:t>
            </a:r>
          </a:p>
          <a:p>
            <a:pPr lvl="2"/>
            <a:r>
              <a:rPr lang="fi-FI" dirty="0" smtClean="0"/>
              <a:t>Tehostettu  palveluasuminen ja muut asumisen ratkaisut</a:t>
            </a:r>
          </a:p>
          <a:p>
            <a:pPr lvl="1"/>
            <a:r>
              <a:rPr lang="fi-FI" dirty="0" smtClean="0"/>
              <a:t>Ajanvarauksella lääkärin ja hammaslääkärin, </a:t>
            </a:r>
            <a:r>
              <a:rPr lang="fi-FI" dirty="0" err="1" smtClean="0"/>
              <a:t>suuhygienistin</a:t>
            </a:r>
            <a:r>
              <a:rPr lang="fi-FI" dirty="0" smtClean="0"/>
              <a:t> palveluja resurssien mukaan</a:t>
            </a:r>
          </a:p>
          <a:p>
            <a:pPr lvl="1"/>
            <a:r>
              <a:rPr lang="fi-FI" dirty="0" smtClean="0"/>
              <a:t>Laboratoriopalvelut (näytteenotto)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76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Vuodeosastot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59" y="1124744"/>
            <a:ext cx="10972800" cy="554461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dirty="0" smtClean="0"/>
              <a:t>Lyhytaikainen vuodeosastohoito on tarkoituksenmukaista keskittää koko maakunnan osalta yhteen paikkaan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fi-FI" dirty="0" smtClean="0"/>
              <a:t>Lääkäreiden saatavuus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fi-FI" dirty="0" smtClean="0"/>
              <a:t>Tukipalveluiden (</a:t>
            </a:r>
            <a:r>
              <a:rPr lang="fi-FI" dirty="0" err="1" smtClean="0"/>
              <a:t>labra</a:t>
            </a:r>
            <a:r>
              <a:rPr lang="fi-FI" dirty="0" smtClean="0"/>
              <a:t>, </a:t>
            </a:r>
            <a:r>
              <a:rPr lang="fi-FI" dirty="0" err="1" smtClean="0"/>
              <a:t>rtg</a:t>
            </a:r>
            <a:r>
              <a:rPr lang="fi-FI" dirty="0" smtClean="0"/>
              <a:t>) saatavuus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fi-FI" sz="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dirty="0" smtClean="0"/>
              <a:t>Epätarkoituksenmukaisista ja isoja korjauksia vaativista toimitiloista luopuminen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fi-FI" dirty="0" smtClean="0"/>
              <a:t>Lyhytaikaisen hoidon keskittämisestä johtuen monia vanhoja ja isoja terveyskeskusrakennuksia ei kannata enää ylläpitää ja kunnostaa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fi-FI" sz="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5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Lyhytaikainen vuodeosastohoito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315088" y="1260426"/>
            <a:ext cx="118339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fi-FI" b="1" dirty="0" smtClean="0"/>
              <a:t>Lyhytaikainen vuodeosastohoito keskitetään koko maakunnan osalta vaiheittain keskussairaalan yhteyteen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 smtClean="0"/>
              <a:t>Lisäksi Taipalsaarelle jää vuodeosasto (varautuminen esim. epidemioihin)</a:t>
            </a:r>
          </a:p>
          <a:p>
            <a:pPr marL="742950" lvl="1" indent="-285750">
              <a:spcAft>
                <a:spcPts val="600"/>
              </a:spcAft>
              <a:buFont typeface="+mj-lt"/>
              <a:buAutoNum type="arabicPeriod"/>
            </a:pPr>
            <a:endParaRPr lang="fi-FI" sz="800" dirty="0" smtClean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fi-FI" dirty="0" smtClean="0"/>
              <a:t>Honkaharjun osastotoiminta siirretään Akuuttisairaalan yhteyteen</a:t>
            </a:r>
            <a:endParaRPr lang="fi-FI" sz="800" dirty="0" smtClean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fi-FI" dirty="0" err="1" smtClean="0"/>
              <a:t>Armilan</a:t>
            </a:r>
            <a:r>
              <a:rPr lang="fi-FI" dirty="0" smtClean="0"/>
              <a:t> osastotoiminta siirretään peruskorjauksen jälkeen keskussairaalan A-siipeen</a:t>
            </a:r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429000"/>
            <a:ext cx="8928992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70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/>
          </p:nvPr>
        </p:nvGraphicFramePr>
        <p:xfrm>
          <a:off x="119336" y="260648"/>
          <a:ext cx="11593685" cy="6120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8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8774" y="116632"/>
            <a:ext cx="10972799" cy="720080"/>
          </a:xfrm>
        </p:spPr>
        <p:txBody>
          <a:bodyPr/>
          <a:lstStyle/>
          <a:p>
            <a:r>
              <a:rPr lang="fi-FI" b="1" dirty="0" smtClean="0"/>
              <a:t>Strategiseksi </a:t>
            </a:r>
            <a:r>
              <a:rPr lang="fi-FI" b="1" dirty="0"/>
              <a:t>tavoitteeksi asetetaan: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34146" y="846769"/>
            <a:ext cx="12241360" cy="5040560"/>
          </a:xfrm>
        </p:spPr>
        <p:txBody>
          <a:bodyPr/>
          <a:lstStyle/>
          <a:p>
            <a:r>
              <a:rPr lang="fi-FI" dirty="0" smtClean="0"/>
              <a:t>Iäkkäiden </a:t>
            </a:r>
            <a:r>
              <a:rPr lang="fi-FI" dirty="0"/>
              <a:t>ympärivuorokautisen asumispalvelujen kattavuuden tavoitteeksi asetetaan 4 % yli 75-vuotiaista. Tämä sillä ehdoin, että kaikki, joiden palvelutarve sitä edellyttää, saavat asumispalvelupaikan. </a:t>
            </a:r>
            <a:endParaRPr lang="fi-FI" dirty="0" smtClean="0"/>
          </a:p>
          <a:p>
            <a:r>
              <a:rPr lang="fi-FI" dirty="0" smtClean="0"/>
              <a:t>Uudenlaisia </a:t>
            </a:r>
            <a:r>
              <a:rPr lang="fi-FI" dirty="0"/>
              <a:t>yhteisöllisiä asumisen ratkaisuja ja perhehoitoa kehitetään yhteistyössä kuntien, yritysten ja järjestöjen kanssa</a:t>
            </a:r>
            <a:r>
              <a:rPr lang="fi-FI" dirty="0" smtClean="0"/>
              <a:t>.</a:t>
            </a:r>
          </a:p>
          <a:p>
            <a:r>
              <a:rPr lang="fi-FI" dirty="0" smtClean="0"/>
              <a:t>Iäkkäiden </a:t>
            </a:r>
            <a:r>
              <a:rPr lang="fi-FI" dirty="0"/>
              <a:t>palvelukokonaisuutta tuetaan toimintakykyä tukevilla ratkaisuille, kotikuntouksen ja lääkäripalvelujen vahvistamisella. </a:t>
            </a:r>
            <a:endParaRPr lang="fi-FI" dirty="0" smtClean="0"/>
          </a:p>
          <a:p>
            <a:r>
              <a:rPr lang="fi-FI" dirty="0" smtClean="0"/>
              <a:t>Kiertävien </a:t>
            </a:r>
            <a:r>
              <a:rPr lang="fi-FI" dirty="0"/>
              <a:t>perhehoitajien roolia vahvistetaan kotihoitoa tukevana</a:t>
            </a:r>
            <a:r>
              <a:rPr lang="fi-FI" dirty="0" smtClean="0"/>
              <a:t>.</a:t>
            </a:r>
          </a:p>
          <a:p>
            <a:r>
              <a:rPr lang="fi-FI" dirty="0"/>
              <a:t>S</a:t>
            </a:r>
            <a:r>
              <a:rPr lang="fi-FI" dirty="0" smtClean="0"/>
              <a:t>airaanhoitajille ja lähihoitajille mahdollistetaan </a:t>
            </a:r>
            <a:r>
              <a:rPr lang="fi-FI" dirty="0"/>
              <a:t>geriatrisen osaamisen vahvistaminen koulutusohjelmalla. </a:t>
            </a:r>
            <a:endParaRPr lang="fi-FI" dirty="0" smtClean="0"/>
          </a:p>
          <a:p>
            <a:r>
              <a:rPr lang="fi-FI" dirty="0" smtClean="0"/>
              <a:t>Asiakasohjauksen </a:t>
            </a:r>
            <a:r>
              <a:rPr lang="fi-FI" dirty="0"/>
              <a:t>roolia vahvistetaan erityisesti ennakoivassa toiminnassa ja paljon palveluja tarvitsevien asiakaspolkujen ohjauksessa.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45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>
          <a:xfrm>
            <a:off x="2468568" y="124247"/>
            <a:ext cx="8161337" cy="777875"/>
          </a:xfrm>
        </p:spPr>
        <p:txBody>
          <a:bodyPr>
            <a:normAutofit fontScale="90000"/>
          </a:bodyPr>
          <a:lstStyle/>
          <a:p>
            <a:pPr eaLnBrk="1"/>
            <a:r>
              <a:rPr lang="fi-FI" altLang="fi-FI" sz="2100" dirty="0">
                <a:cs typeface="Arial" charset="0"/>
              </a:rPr>
              <a:t/>
            </a:r>
            <a:br>
              <a:rPr lang="fi-FI" altLang="fi-FI" sz="2100" dirty="0">
                <a:cs typeface="Arial" charset="0"/>
              </a:rPr>
            </a:br>
            <a:r>
              <a:rPr lang="fi-FI" altLang="fi-FI" sz="2200" dirty="0" smtClean="0">
                <a:cs typeface="Arial" charset="0"/>
              </a:rPr>
              <a:t>Integroitu </a:t>
            </a:r>
            <a:r>
              <a:rPr lang="fi-FI" altLang="fi-FI" sz="2200" dirty="0">
                <a:cs typeface="Arial" charset="0"/>
              </a:rPr>
              <a:t>maakunnallinen palvelukokonaisuus </a:t>
            </a:r>
            <a:br>
              <a:rPr lang="fi-FI" altLang="fi-FI" sz="2200" dirty="0">
                <a:cs typeface="Arial" charset="0"/>
              </a:rPr>
            </a:br>
            <a:r>
              <a:rPr lang="fi-FI" altLang="fi-FI" sz="2200" dirty="0">
                <a:cs typeface="Arial" charset="0"/>
              </a:rPr>
              <a:t/>
            </a:r>
            <a:br>
              <a:rPr lang="fi-FI" altLang="fi-FI" sz="2200" dirty="0">
                <a:cs typeface="Arial" charset="0"/>
              </a:rPr>
            </a:br>
            <a:endParaRPr lang="fi-FI" altLang="fi-FI" sz="2200" dirty="0">
              <a:cs typeface="Arial" charset="0"/>
            </a:endParaRPr>
          </a:p>
        </p:txBody>
      </p:sp>
      <p:pic>
        <p:nvPicPr>
          <p:cNvPr id="27" name="Picture 5" descr="Iso apu-palvelukesku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7882" y="2361363"/>
            <a:ext cx="1147763" cy="633412"/>
          </a:xfrm>
          <a:prstGeom prst="rect">
            <a:avLst/>
          </a:prstGeom>
          <a:noFill/>
        </p:spPr>
      </p:pic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430986" y="1469961"/>
            <a:ext cx="6395078" cy="4811601"/>
          </a:xfrm>
          <a:prstGeom prst="flowChartExtra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 typeface="Times New Roman" pitchFamily="16" charset="0"/>
              <a:buNone/>
              <a:defRPr/>
            </a:pPr>
            <a:endParaRPr lang="fi-FI" sz="1350">
              <a:cs typeface="Arial Unicode MS" charset="0"/>
            </a:endParaRP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>
            <a:off x="3948115" y="4366253"/>
            <a:ext cx="3485161" cy="278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 sz="1350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585477" y="4964161"/>
            <a:ext cx="4529328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 </a:t>
            </a:r>
            <a:r>
              <a:rPr lang="fi-FI" altLang="fi-FI" sz="1350" b="1" i="1" dirty="0">
                <a:latin typeface="Arial" charset="0"/>
              </a:rPr>
              <a:t>Lähipalvelut: </a:t>
            </a:r>
            <a:r>
              <a:rPr lang="fi-FI" altLang="fi-FI" sz="1350" dirty="0">
                <a:latin typeface="Arial" charset="0"/>
              </a:rPr>
              <a:t>Hyvinvointiasemat (</a:t>
            </a:r>
            <a:r>
              <a:rPr lang="fi-FI" altLang="fi-FI" sz="1350" dirty="0" err="1">
                <a:latin typeface="Arial" charset="0"/>
              </a:rPr>
              <a:t>sote</a:t>
            </a:r>
            <a:r>
              <a:rPr lang="fi-FI" altLang="fi-FI" sz="1350" dirty="0">
                <a:latin typeface="Arial" charset="0"/>
              </a:rPr>
              <a:t>-keskukset)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Neuvolat, kouluterveydenhoito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Kotihoito 24/7, tukipalvelut, kotikuntoutus, ensihoito </a:t>
            </a:r>
            <a:r>
              <a:rPr lang="fi-FI" altLang="fi-FI" sz="1350" dirty="0" err="1">
                <a:latin typeface="Arial" charset="0"/>
              </a:rPr>
              <a:t>omais</a:t>
            </a:r>
            <a:r>
              <a:rPr lang="fi-FI" altLang="fi-FI" sz="1350" dirty="0">
                <a:latin typeface="Arial" charset="0"/>
              </a:rPr>
              <a:t>- ja perhehoitopäivätoiminta, lyhyt ja pitkäaikaiset asumispalvelut, kodin muutostyöt        </a:t>
            </a:r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 flipV="1">
            <a:off x="4933474" y="2512170"/>
            <a:ext cx="1393399" cy="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 sz="1350"/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6549237" y="2993070"/>
            <a:ext cx="13656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350">
              <a:latin typeface="Arial" charset="0"/>
            </a:endParaRPr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4755706" y="2622325"/>
            <a:ext cx="2123192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Keskitetyt ja liikkuvat asiantuntijapalvelut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Iso apu, Aik. </a:t>
            </a:r>
            <a:r>
              <a:rPr lang="fi-FI" altLang="fi-FI" sz="1350" dirty="0" err="1">
                <a:latin typeface="Arial" charset="0"/>
              </a:rPr>
              <a:t>kesk</a:t>
            </a:r>
            <a:r>
              <a:rPr lang="fi-FI" altLang="fi-FI" sz="1350" dirty="0">
                <a:latin typeface="Arial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Lasten ja nuorten talo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35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35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	</a:t>
            </a:r>
          </a:p>
        </p:txBody>
      </p:sp>
      <p:pic>
        <p:nvPicPr>
          <p:cNvPr id="20491" name="Picture 16" descr="henkilöt,kamerat,konferenssit,miehet,naiset,näytöt,PC:t,puhelinneuvottelut,teknologia,tietokoneet,valokuvat,videokokouksen pitäminen,videokokoukset,Viestintä,web-kamer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3" y="2850096"/>
            <a:ext cx="1130591" cy="9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2033327" y="4360375"/>
            <a:ext cx="146566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Etäkonsultaatiot</a:t>
            </a:r>
          </a:p>
        </p:txBody>
      </p:sp>
      <p:sp>
        <p:nvSpPr>
          <p:cNvPr id="20494" name="Text Box 21"/>
          <p:cNvSpPr txBox="1">
            <a:spLocks noChangeArrowheads="1"/>
          </p:cNvSpPr>
          <p:nvPr/>
        </p:nvSpPr>
        <p:spPr bwMode="auto">
          <a:xfrm>
            <a:off x="8273973" y="4018860"/>
            <a:ext cx="150233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Liikkuvat palvelut</a:t>
            </a:r>
          </a:p>
        </p:txBody>
      </p:sp>
      <p:pic>
        <p:nvPicPr>
          <p:cNvPr id="20496" name="Picture 3" descr="C:\Program Files\Microsoft Office\MEDIA\CAGCAT10\j0205582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63" y="3507557"/>
            <a:ext cx="96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1875884" y="4727515"/>
            <a:ext cx="180742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350" dirty="0">
                <a:latin typeface="Arial" charset="0"/>
              </a:rPr>
              <a:t>Sähköinen asiointi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163" y="2114567"/>
            <a:ext cx="2205604" cy="1757007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098" y="3709999"/>
            <a:ext cx="546437" cy="66308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7854" y="4303334"/>
            <a:ext cx="1932328" cy="1104475"/>
          </a:xfrm>
          <a:prstGeom prst="rect">
            <a:avLst/>
          </a:prstGeom>
        </p:spPr>
      </p:pic>
      <p:pic>
        <p:nvPicPr>
          <p:cNvPr id="30" name="Kuva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5499" y="886735"/>
            <a:ext cx="899039" cy="844023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3490745" y="2243872"/>
            <a:ext cx="1877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Päivystävä sairaala</a:t>
            </a:r>
          </a:p>
        </p:txBody>
      </p:sp>
      <p:pic>
        <p:nvPicPr>
          <p:cNvPr id="32" name="Kuva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1458" y="1010046"/>
            <a:ext cx="575414" cy="446342"/>
          </a:xfrm>
          <a:prstGeom prst="rect">
            <a:avLst/>
          </a:prstGeom>
        </p:spPr>
      </p:pic>
      <p:sp>
        <p:nvSpPr>
          <p:cNvPr id="33" name="Tekstiruutu 32"/>
          <p:cNvSpPr txBox="1"/>
          <p:nvPr/>
        </p:nvSpPr>
        <p:spPr>
          <a:xfrm>
            <a:off x="5324537" y="1921572"/>
            <a:ext cx="62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24h/h hoiva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4014567" y="6288642"/>
            <a:ext cx="4107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/>
              <a:t>Ikäystävällinen kunta ja maakunta</a:t>
            </a:r>
          </a:p>
        </p:txBody>
      </p:sp>
      <p:pic>
        <p:nvPicPr>
          <p:cNvPr id="35" name="Kuva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0099" y="5688360"/>
            <a:ext cx="594066" cy="567367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3753582" y="3595852"/>
            <a:ext cx="2686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Yksi ovi, </a:t>
            </a:r>
          </a:p>
          <a:p>
            <a:pPr algn="ctr"/>
            <a:r>
              <a:rPr lang="fi-FI" sz="1400" dirty="0"/>
              <a:t>yhteinen prosessi, Asiakasohjaus</a:t>
            </a:r>
          </a:p>
        </p:txBody>
      </p:sp>
      <p:pic>
        <p:nvPicPr>
          <p:cNvPr id="36" name="Kuva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741" y="6112986"/>
            <a:ext cx="518852" cy="402697"/>
          </a:xfrm>
          <a:prstGeom prst="rect">
            <a:avLst/>
          </a:prstGeom>
        </p:spPr>
      </p:pic>
      <p:pic>
        <p:nvPicPr>
          <p:cNvPr id="28" name="Picture 2" descr="Kuvahaun tulos haulle matkailuauto kuv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80" y="3173674"/>
            <a:ext cx="1064703" cy="83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530673" y="4431860"/>
            <a:ext cx="5530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Hyvinvoinnin ja terveyden edistäminen, palveluneuvonta</a:t>
            </a:r>
          </a:p>
        </p:txBody>
      </p:sp>
      <p:grpSp>
        <p:nvGrpSpPr>
          <p:cNvPr id="31" name="Ryhmä 30"/>
          <p:cNvGrpSpPr/>
          <p:nvPr/>
        </p:nvGrpSpPr>
        <p:grpSpPr>
          <a:xfrm>
            <a:off x="3083690" y="1344284"/>
            <a:ext cx="1098916" cy="607189"/>
            <a:chOff x="1222995" y="1039030"/>
            <a:chExt cx="1230736" cy="4322119"/>
          </a:xfrm>
        </p:grpSpPr>
        <p:grpSp>
          <p:nvGrpSpPr>
            <p:cNvPr id="34" name="Ryhmä 33"/>
            <p:cNvGrpSpPr/>
            <p:nvPr/>
          </p:nvGrpSpPr>
          <p:grpSpPr>
            <a:xfrm>
              <a:off x="1222995" y="1039030"/>
              <a:ext cx="1230736" cy="4322119"/>
              <a:chOff x="1222995" y="1047102"/>
              <a:chExt cx="1230736" cy="4322119"/>
            </a:xfrm>
          </p:grpSpPr>
          <p:sp>
            <p:nvSpPr>
              <p:cNvPr id="38" name="Rectangle 154"/>
              <p:cNvSpPr/>
              <p:nvPr/>
            </p:nvSpPr>
            <p:spPr>
              <a:xfrm>
                <a:off x="1222995" y="1047102"/>
                <a:ext cx="1230736" cy="4322119"/>
              </a:xfrm>
              <a:prstGeom prst="rect">
                <a:avLst/>
              </a:prstGeom>
              <a:solidFill>
                <a:srgbClr val="FFFF00">
                  <a:alpha val="60000"/>
                </a:srgbClr>
              </a:solidFill>
              <a:ln>
                <a:solidFill>
                  <a:schemeClr val="bg1"/>
                </a:solidFill>
              </a:ln>
              <a:effectLst>
                <a:glow rad="63500">
                  <a:srgbClr val="FFFF00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982" tIns="24991" rIns="49982" bIns="24991" rtlCol="0" anchor="ctr"/>
              <a:lstStyle/>
              <a:p>
                <a:pPr algn="ctr" defTabSz="26448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6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kstiruutu 38"/>
              <p:cNvSpPr txBox="1"/>
              <p:nvPr/>
            </p:nvSpPr>
            <p:spPr>
              <a:xfrm>
                <a:off x="1259632" y="1190506"/>
                <a:ext cx="641476" cy="172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i-FI"/>
                </a:defPPr>
                <a:lvl1pPr>
                  <a:defRPr sz="1000">
                    <a:solidFill>
                      <a:prstClr val="black"/>
                    </a:solidFill>
                  </a:defRPr>
                </a:lvl1pPr>
              </a:lstStyle>
              <a:p>
                <a:r>
                  <a:rPr lang="en-US" sz="977" dirty="0"/>
                  <a:t>24/7</a:t>
                </a:r>
              </a:p>
            </p:txBody>
          </p:sp>
        </p:grpSp>
        <p:sp>
          <p:nvSpPr>
            <p:cNvPr id="37" name="Tekstiruutu 36"/>
            <p:cNvSpPr txBox="1"/>
            <p:nvPr/>
          </p:nvSpPr>
          <p:spPr>
            <a:xfrm>
              <a:off x="1323574" y="1182434"/>
              <a:ext cx="1008112" cy="44088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noAutofit/>
            </a:bodyPr>
            <a:lstStyle>
              <a:defPPr>
                <a:defRPr lang="fi-FI"/>
              </a:defPPr>
              <a:lvl1pPr algn="ctr"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en-US" sz="977" dirty="0"/>
                <a:t>     </a:t>
              </a:r>
            </a:p>
            <a:p>
              <a:r>
                <a:rPr lang="en-US" sz="977" dirty="0"/>
                <a:t>116117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7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Iäkkäiden palvelukokonaisuus</a:t>
            </a:r>
            <a:endParaRPr lang="fi-FI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320800" cy="457200"/>
          </a:xfrm>
          <a:prstGeom prst="rect">
            <a:avLst/>
          </a:prstGeom>
        </p:spPr>
        <p:txBody>
          <a:bodyPr/>
          <a:lstStyle/>
          <a:p>
            <a:fld id="{DB4948AC-164D-4E79-85E3-8D65A924AA84}" type="slidenum">
              <a:rPr lang="fi-FI" altLang="fi-FI" smtClean="0"/>
              <a:pPr/>
              <a:t>18</a:t>
            </a:fld>
            <a:endParaRPr lang="fi-FI" altLang="fi-FI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pic>
        <p:nvPicPr>
          <p:cNvPr id="4" name="Kuva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456" y="1241376"/>
            <a:ext cx="8496944" cy="5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KESKITETTY ASIAKAS- JA PALVELUOHJAUS - KAAPO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90420" y="5745198"/>
            <a:ext cx="2700000" cy="172882"/>
          </a:xfrm>
        </p:spPr>
        <p:txBody>
          <a:bodyPr/>
          <a:lstStyle/>
          <a:p>
            <a:pPr algn="l"/>
            <a:r>
              <a:rPr lang="fi-FI"/>
              <a:t>I&amp;O kärkihankkeen esittely</a:t>
            </a:r>
            <a:endParaRPr lang="fi-FI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A236221-47C0-4F7E-97A8-6F34C32D9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245" y="2650205"/>
            <a:ext cx="5313653" cy="26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Suorakulmio 34">
            <a:extLst>
              <a:ext uri="{FF2B5EF4-FFF2-40B4-BE49-F238E27FC236}">
                <a16:creationId xmlns:a16="http://schemas.microsoft.com/office/drawing/2014/main" xmlns="" id="{89CF5575-8AFF-44EF-A266-4AD0AC114BFA}"/>
              </a:ext>
            </a:extLst>
          </p:cNvPr>
          <p:cNvSpPr/>
          <p:nvPr/>
        </p:nvSpPr>
        <p:spPr>
          <a:xfrm>
            <a:off x="3983317" y="334373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solidFill>
                  <a:schemeClr val="accent6">
                    <a:lumMod val="25000"/>
                  </a:schemeClr>
                </a:solidFill>
              </a:rPr>
              <a:t>palveluiden</a:t>
            </a:r>
            <a:endParaRPr lang="fi-FI" dirty="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76103628-6256-4139-B4EA-5CFC4120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48787" y="1919543"/>
            <a:ext cx="6318702" cy="340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xmlns="" id="{21BE166F-5908-4328-A446-0709F927163F}"/>
              </a:ext>
            </a:extLst>
          </p:cNvPr>
          <p:cNvSpPr txBox="1"/>
          <p:nvPr/>
        </p:nvSpPr>
        <p:spPr>
          <a:xfrm>
            <a:off x="3359523" y="4935777"/>
            <a:ext cx="7979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VIESTINTÄ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xmlns="" id="{4B709379-B71E-4C09-BFFF-14591CA6DBC3}"/>
              </a:ext>
            </a:extLst>
          </p:cNvPr>
          <p:cNvSpPr txBox="1"/>
          <p:nvPr/>
        </p:nvSpPr>
        <p:spPr>
          <a:xfrm>
            <a:off x="4177811" y="4906197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MATALAN KYNNYKSEN NEUVONTAPALVELUT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xmlns="" id="{1EA2A0AF-031F-45EC-9889-7E24A65FD33C}"/>
              </a:ext>
            </a:extLst>
          </p:cNvPr>
          <p:cNvSpPr txBox="1"/>
          <p:nvPr/>
        </p:nvSpPr>
        <p:spPr>
          <a:xfrm>
            <a:off x="5700093" y="4906197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ASIAKAS- JA </a:t>
            </a:r>
          </a:p>
          <a:p>
            <a:r>
              <a:rPr lang="en-US" sz="750" b="1" dirty="0">
                <a:solidFill>
                  <a:schemeClr val="bg1"/>
                </a:solidFill>
              </a:rPr>
              <a:t>PALVELUOHJAUS</a:t>
            </a: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xmlns="" id="{F5FC5B81-9754-4A1F-B477-4939B394B652}"/>
              </a:ext>
            </a:extLst>
          </p:cNvPr>
          <p:cNvSpPr txBox="1"/>
          <p:nvPr/>
        </p:nvSpPr>
        <p:spPr>
          <a:xfrm>
            <a:off x="6902918" y="4900154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KOORDINAATIO,</a:t>
            </a:r>
          </a:p>
          <a:p>
            <a:r>
              <a:rPr lang="en-US" sz="750" b="1" dirty="0">
                <a:solidFill>
                  <a:schemeClr val="bg1"/>
                </a:solidFill>
              </a:rPr>
              <a:t>SEURANTA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xmlns="" id="{96E18F91-5CB5-4288-AF44-008BB0AADACF}"/>
              </a:ext>
            </a:extLst>
          </p:cNvPr>
          <p:cNvSpPr txBox="1"/>
          <p:nvPr/>
        </p:nvSpPr>
        <p:spPr>
          <a:xfrm rot="16200000">
            <a:off x="1384953" y="3602950"/>
            <a:ext cx="27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Asiakasmäärä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kasvaa</a:t>
            </a:r>
            <a:endParaRPr lang="en-US" b="1" dirty="0">
              <a:solidFill>
                <a:srgbClr val="008C95"/>
              </a:solidFill>
              <a:latin typeface="Arial"/>
              <a:cs typeface="Arial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xmlns="" id="{F884308F-0E6C-406B-8458-91533CC9D499}"/>
              </a:ext>
            </a:extLst>
          </p:cNvPr>
          <p:cNvSpPr txBox="1"/>
          <p:nvPr/>
        </p:nvSpPr>
        <p:spPr>
          <a:xfrm rot="1147738">
            <a:off x="3270374" y="3660223"/>
            <a:ext cx="560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Asiakasmäärä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vähenee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,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asiakaskontaktin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intensiteetti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kasvaa</a:t>
            </a:r>
            <a:endParaRPr lang="en-US" b="1" dirty="0">
              <a:solidFill>
                <a:srgbClr val="008C95"/>
              </a:solidFill>
              <a:latin typeface="Arial"/>
              <a:cs typeface="Arial"/>
            </a:endParaRP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xmlns="" id="{2018F0D7-FD7D-43C5-B88A-02A7F300379C}"/>
              </a:ext>
            </a:extLst>
          </p:cNvPr>
          <p:cNvSpPr txBox="1"/>
          <p:nvPr/>
        </p:nvSpPr>
        <p:spPr>
          <a:xfrm>
            <a:off x="3589505" y="2630029"/>
            <a:ext cx="27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Ikääntynyt</a:t>
            </a:r>
            <a:r>
              <a:rPr lang="en-US" b="1" dirty="0">
                <a:solidFill>
                  <a:srgbClr val="F58C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väestö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xmlns="" id="{79D482AC-86F2-49AF-8CED-255948F3597E}"/>
              </a:ext>
            </a:extLst>
          </p:cNvPr>
          <p:cNvSpPr txBox="1"/>
          <p:nvPr/>
        </p:nvSpPr>
        <p:spPr>
          <a:xfrm>
            <a:off x="3307538" y="1977280"/>
            <a:ext cx="558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8C95"/>
                </a:solidFill>
                <a:cs typeface="Arial"/>
              </a:rPr>
              <a:t>Yhden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luukun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periaate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: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tietoa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,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neuvontaa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, </a:t>
            </a:r>
          </a:p>
          <a:p>
            <a:pPr algn="ctr"/>
            <a:r>
              <a:rPr lang="en-US" b="1" dirty="0" err="1">
                <a:solidFill>
                  <a:srgbClr val="008C95"/>
                </a:solidFill>
                <a:cs typeface="Arial"/>
              </a:rPr>
              <a:t>palvelutarpeen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arviointia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ja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ohjausta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palveluihin</a:t>
            </a:r>
            <a:endParaRPr lang="fi-FI" dirty="0"/>
          </a:p>
        </p:txBody>
      </p:sp>
      <p:sp>
        <p:nvSpPr>
          <p:cNvPr id="45" name="Suorakulmio: Pyöristetyt kulmat 44">
            <a:extLst>
              <a:ext uri="{FF2B5EF4-FFF2-40B4-BE49-F238E27FC236}">
                <a16:creationId xmlns:a16="http://schemas.microsoft.com/office/drawing/2014/main" xmlns="" id="{FD4CD071-8C20-4A9E-8B1B-F6091CD12C1E}"/>
              </a:ext>
            </a:extLst>
          </p:cNvPr>
          <p:cNvSpPr/>
          <p:nvPr/>
        </p:nvSpPr>
        <p:spPr>
          <a:xfrm>
            <a:off x="6554487" y="2698634"/>
            <a:ext cx="1505241" cy="116204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xmlns="" id="{76EBE676-1846-427E-A93F-35471221227B}"/>
              </a:ext>
            </a:extLst>
          </p:cNvPr>
          <p:cNvSpPr txBox="1"/>
          <p:nvPr/>
        </p:nvSpPr>
        <p:spPr>
          <a:xfrm>
            <a:off x="6624124" y="2651405"/>
            <a:ext cx="143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Järjestöt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ja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vapaaehtoistyö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asuminen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liikenne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kulttuuri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ym</a:t>
            </a:r>
            <a:r>
              <a:rPr lang="en-US" sz="1200" b="1" dirty="0">
                <a:solidFill>
                  <a:schemeClr val="bg1"/>
                </a:solidFill>
              </a:rPr>
              <a:t>. </a:t>
            </a:r>
            <a:r>
              <a:rPr lang="en-US" sz="1200" b="1" dirty="0" err="1">
                <a:solidFill>
                  <a:schemeClr val="bg1"/>
                </a:solidFill>
              </a:rPr>
              <a:t>tietoa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47" name="Suora nuoliyhdysviiva 46">
            <a:extLst>
              <a:ext uri="{FF2B5EF4-FFF2-40B4-BE49-F238E27FC236}">
                <a16:creationId xmlns:a16="http://schemas.microsoft.com/office/drawing/2014/main" xmlns="" id="{2722146A-B883-40A1-AF2B-6C89887C7DA6}"/>
              </a:ext>
            </a:extLst>
          </p:cNvPr>
          <p:cNvCxnSpPr>
            <a:cxnSpLocks/>
          </p:cNvCxnSpPr>
          <p:nvPr/>
        </p:nvCxnSpPr>
        <p:spPr>
          <a:xfrm flipH="1">
            <a:off x="6070436" y="2920490"/>
            <a:ext cx="597761" cy="0"/>
          </a:xfrm>
          <a:prstGeom prst="straightConnector1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xmlns="" id="{6A906126-8FDE-4B0A-A0DC-C596CC419E75}"/>
              </a:ext>
            </a:extLst>
          </p:cNvPr>
          <p:cNvCxnSpPr>
            <a:cxnSpLocks/>
          </p:cNvCxnSpPr>
          <p:nvPr/>
        </p:nvCxnSpPr>
        <p:spPr>
          <a:xfrm>
            <a:off x="8663924" y="3768393"/>
            <a:ext cx="1" cy="537317"/>
          </a:xfrm>
          <a:prstGeom prst="straightConnector1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uorakulmio: Pyöristetyt kulmat 48">
            <a:extLst>
              <a:ext uri="{FF2B5EF4-FFF2-40B4-BE49-F238E27FC236}">
                <a16:creationId xmlns:a16="http://schemas.microsoft.com/office/drawing/2014/main" xmlns="" id="{512E0DBD-050F-4ED0-AAF9-F82A97C67DCB}"/>
              </a:ext>
            </a:extLst>
          </p:cNvPr>
          <p:cNvSpPr/>
          <p:nvPr/>
        </p:nvSpPr>
        <p:spPr>
          <a:xfrm>
            <a:off x="8144104" y="2730516"/>
            <a:ext cx="1156628" cy="113016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xmlns="" id="{F3131A8A-A2AD-4E24-BEAB-FACBAEF0A916}"/>
              </a:ext>
            </a:extLst>
          </p:cNvPr>
          <p:cNvSpPr txBox="1"/>
          <p:nvPr/>
        </p:nvSpPr>
        <p:spPr>
          <a:xfrm>
            <a:off x="8178379" y="2734581"/>
            <a:ext cx="1213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Muisti</a:t>
            </a:r>
            <a:r>
              <a:rPr lang="en-US" sz="1200" b="1" dirty="0">
                <a:solidFill>
                  <a:schemeClr val="bg1"/>
                </a:solidFill>
              </a:rPr>
              <a:t>- ja </a:t>
            </a:r>
            <a:r>
              <a:rPr lang="en-US" sz="1200" b="1" dirty="0" err="1">
                <a:solidFill>
                  <a:schemeClr val="bg1"/>
                </a:solidFill>
              </a:rPr>
              <a:t>monisairaat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useita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tukia</a:t>
            </a:r>
            <a:r>
              <a:rPr lang="en-US" sz="1200" b="1" dirty="0">
                <a:solidFill>
                  <a:schemeClr val="bg1"/>
                </a:solidFill>
              </a:rPr>
              <a:t> ja </a:t>
            </a:r>
            <a:r>
              <a:rPr lang="en-US" sz="1200" b="1" dirty="0" err="1">
                <a:solidFill>
                  <a:schemeClr val="bg1"/>
                </a:solidFill>
              </a:rPr>
              <a:t>palveluja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käyttävät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57506" y="4476328"/>
            <a:ext cx="198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Iäkkäät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henkilöt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4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tunnisteen paikkamerkki 2"/>
          <p:cNvSpPr>
            <a:spLocks noGrp="1"/>
          </p:cNvSpPr>
          <p:nvPr>
            <p:ph type="ftr" sz="quarter" idx="4294967295"/>
          </p:nvPr>
        </p:nvSpPr>
        <p:spPr>
          <a:xfrm>
            <a:off x="1984998" y="6504542"/>
            <a:ext cx="2895600" cy="236827"/>
          </a:xfrm>
          <a:prstGeom prst="rect">
            <a:avLst/>
          </a:prstGeom>
        </p:spPr>
        <p:txBody>
          <a:bodyPr/>
          <a:lstStyle/>
          <a:p>
            <a:r>
              <a:rPr lang="fi-FI" dirty="0" smtClean="0">
                <a:solidFill>
                  <a:srgbClr val="FFFFFF">
                    <a:lumMod val="50000"/>
                  </a:srgbClr>
                </a:solidFill>
              </a:rPr>
              <a:t>ETELÄ-KARJALAN SOSIAALI- JA TERVEYSPIIRI</a:t>
            </a:r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459534DB-DB3C-4D44-8686-24C6DB63C7DC}" type="datetime1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24.4.2019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6608"/>
            <a:ext cx="9144000" cy="69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KESKITETTY ASIAKAS- JA PALVELUOHJAUS - KAAPO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790420" y="5745198"/>
            <a:ext cx="2700000" cy="172882"/>
          </a:xfrm>
        </p:spPr>
        <p:txBody>
          <a:bodyPr/>
          <a:lstStyle/>
          <a:p>
            <a:pPr algn="l"/>
            <a:r>
              <a:rPr lang="fi-FI"/>
              <a:t>I&amp;O kärkihankkeen esittely</a:t>
            </a:r>
            <a:endParaRPr lang="fi-FI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A236221-47C0-4F7E-97A8-6F34C32D9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245" y="2650205"/>
            <a:ext cx="5313653" cy="266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Suorakulmio 34">
            <a:extLst>
              <a:ext uri="{FF2B5EF4-FFF2-40B4-BE49-F238E27FC236}">
                <a16:creationId xmlns:a16="http://schemas.microsoft.com/office/drawing/2014/main" xmlns="" id="{89CF5575-8AFF-44EF-A266-4AD0AC114BFA}"/>
              </a:ext>
            </a:extLst>
          </p:cNvPr>
          <p:cNvSpPr/>
          <p:nvPr/>
        </p:nvSpPr>
        <p:spPr>
          <a:xfrm>
            <a:off x="3983317" y="3343730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solidFill>
                  <a:schemeClr val="accent6">
                    <a:lumMod val="25000"/>
                  </a:schemeClr>
                </a:solidFill>
              </a:rPr>
              <a:t>palveluiden</a:t>
            </a:r>
            <a:endParaRPr lang="fi-FI" dirty="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76103628-6256-4139-B4EA-5CFC4120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48787" y="1919543"/>
            <a:ext cx="6318702" cy="340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xmlns="" id="{21BE166F-5908-4328-A446-0709F927163F}"/>
              </a:ext>
            </a:extLst>
          </p:cNvPr>
          <p:cNvSpPr txBox="1"/>
          <p:nvPr/>
        </p:nvSpPr>
        <p:spPr>
          <a:xfrm>
            <a:off x="3359523" y="4935777"/>
            <a:ext cx="6493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VIESTINTÄ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xmlns="" id="{4B709379-B71E-4C09-BFFF-14591CA6DBC3}"/>
              </a:ext>
            </a:extLst>
          </p:cNvPr>
          <p:cNvSpPr txBox="1"/>
          <p:nvPr/>
        </p:nvSpPr>
        <p:spPr>
          <a:xfrm>
            <a:off x="4177811" y="4906197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MATALAN KYNNYKSEN NEUVONTAPALVELUT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xmlns="" id="{1EA2A0AF-031F-45EC-9889-7E24A65FD33C}"/>
              </a:ext>
            </a:extLst>
          </p:cNvPr>
          <p:cNvSpPr txBox="1"/>
          <p:nvPr/>
        </p:nvSpPr>
        <p:spPr>
          <a:xfrm>
            <a:off x="5700093" y="4906197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ASIAKAS- JA </a:t>
            </a:r>
          </a:p>
          <a:p>
            <a:r>
              <a:rPr lang="en-US" sz="750" b="1" dirty="0">
                <a:solidFill>
                  <a:schemeClr val="bg1"/>
                </a:solidFill>
              </a:rPr>
              <a:t>PALVELUOHJAUS</a:t>
            </a: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xmlns="" id="{F5FC5B81-9754-4A1F-B477-4939B394B652}"/>
              </a:ext>
            </a:extLst>
          </p:cNvPr>
          <p:cNvSpPr txBox="1"/>
          <p:nvPr/>
        </p:nvSpPr>
        <p:spPr>
          <a:xfrm>
            <a:off x="6902918" y="4900154"/>
            <a:ext cx="14342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</a:rPr>
              <a:t>KOORDINAATIO,</a:t>
            </a:r>
          </a:p>
          <a:p>
            <a:r>
              <a:rPr lang="en-US" sz="750" b="1" dirty="0">
                <a:solidFill>
                  <a:schemeClr val="bg1"/>
                </a:solidFill>
              </a:rPr>
              <a:t>SEURANTA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xmlns="" id="{96E18F91-5CB5-4288-AF44-008BB0AADACF}"/>
              </a:ext>
            </a:extLst>
          </p:cNvPr>
          <p:cNvSpPr txBox="1"/>
          <p:nvPr/>
        </p:nvSpPr>
        <p:spPr>
          <a:xfrm rot="16200000">
            <a:off x="1694095" y="3628418"/>
            <a:ext cx="27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Asiakasmäärä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kasvaa</a:t>
            </a:r>
            <a:endParaRPr lang="en-US" b="1" dirty="0">
              <a:solidFill>
                <a:srgbClr val="008C95"/>
              </a:solidFill>
              <a:latin typeface="Arial"/>
              <a:cs typeface="Arial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xmlns="" id="{F884308F-0E6C-406B-8458-91533CC9D499}"/>
              </a:ext>
            </a:extLst>
          </p:cNvPr>
          <p:cNvSpPr txBox="1"/>
          <p:nvPr/>
        </p:nvSpPr>
        <p:spPr>
          <a:xfrm rot="1147738">
            <a:off x="3273963" y="3768634"/>
            <a:ext cx="560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Asiakasmäärä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vähenee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,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asiakaskontaktin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intensiteetti</a:t>
            </a:r>
            <a:r>
              <a:rPr lang="en-US" b="1" dirty="0">
                <a:solidFill>
                  <a:srgbClr val="008C95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latin typeface="Arial"/>
                <a:cs typeface="Arial"/>
              </a:rPr>
              <a:t>kasvaa</a:t>
            </a:r>
            <a:endParaRPr lang="en-US" b="1" dirty="0">
              <a:solidFill>
                <a:srgbClr val="008C95"/>
              </a:solidFill>
              <a:latin typeface="Arial"/>
              <a:cs typeface="Arial"/>
            </a:endParaRP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xmlns="" id="{2018F0D7-FD7D-43C5-B88A-02A7F300379C}"/>
              </a:ext>
            </a:extLst>
          </p:cNvPr>
          <p:cNvSpPr txBox="1"/>
          <p:nvPr/>
        </p:nvSpPr>
        <p:spPr>
          <a:xfrm>
            <a:off x="3654155" y="2801875"/>
            <a:ext cx="27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Ikääntynyt</a:t>
            </a:r>
            <a:r>
              <a:rPr lang="en-US" b="1" dirty="0">
                <a:solidFill>
                  <a:srgbClr val="F58C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väestö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xmlns="" id="{79D482AC-86F2-49AF-8CED-255948F3597E}"/>
              </a:ext>
            </a:extLst>
          </p:cNvPr>
          <p:cNvSpPr txBox="1"/>
          <p:nvPr/>
        </p:nvSpPr>
        <p:spPr>
          <a:xfrm>
            <a:off x="3307538" y="1977280"/>
            <a:ext cx="558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8C95"/>
                </a:solidFill>
                <a:cs typeface="Arial"/>
              </a:rPr>
              <a:t>Yhden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luukun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periaate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: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tietoa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,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neuvontaa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, </a:t>
            </a:r>
          </a:p>
          <a:p>
            <a:pPr algn="ctr"/>
            <a:r>
              <a:rPr lang="en-US" b="1" dirty="0" err="1">
                <a:solidFill>
                  <a:srgbClr val="008C95"/>
                </a:solidFill>
                <a:cs typeface="Arial"/>
              </a:rPr>
              <a:t>palvelutarpeen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arviointia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ja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ohjausta</a:t>
            </a:r>
            <a:r>
              <a:rPr lang="en-US" b="1" dirty="0">
                <a:solidFill>
                  <a:srgbClr val="008C95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8C95"/>
                </a:solidFill>
                <a:cs typeface="Arial"/>
              </a:rPr>
              <a:t>palveluihin</a:t>
            </a:r>
            <a:endParaRPr lang="fi-FI" dirty="0"/>
          </a:p>
        </p:txBody>
      </p:sp>
      <p:sp>
        <p:nvSpPr>
          <p:cNvPr id="45" name="Suorakulmio: Pyöristetyt kulmat 44">
            <a:extLst>
              <a:ext uri="{FF2B5EF4-FFF2-40B4-BE49-F238E27FC236}">
                <a16:creationId xmlns:a16="http://schemas.microsoft.com/office/drawing/2014/main" xmlns="" id="{FD4CD071-8C20-4A9E-8B1B-F6091CD12C1E}"/>
              </a:ext>
            </a:extLst>
          </p:cNvPr>
          <p:cNvSpPr/>
          <p:nvPr/>
        </p:nvSpPr>
        <p:spPr>
          <a:xfrm>
            <a:off x="6554487" y="2698634"/>
            <a:ext cx="1505241" cy="116204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xmlns="" id="{76EBE676-1846-427E-A93F-35471221227B}"/>
              </a:ext>
            </a:extLst>
          </p:cNvPr>
          <p:cNvSpPr txBox="1"/>
          <p:nvPr/>
        </p:nvSpPr>
        <p:spPr>
          <a:xfrm>
            <a:off x="6624121" y="2781633"/>
            <a:ext cx="143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Järjestöt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ja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vapaaehtoistyö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asuminen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liikenne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kulttuuri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ym</a:t>
            </a:r>
            <a:r>
              <a:rPr lang="en-US" sz="1200" b="1" dirty="0">
                <a:solidFill>
                  <a:schemeClr val="bg1"/>
                </a:solidFill>
              </a:rPr>
              <a:t>. </a:t>
            </a:r>
            <a:r>
              <a:rPr lang="en-US" sz="1200" b="1" dirty="0" err="1">
                <a:solidFill>
                  <a:schemeClr val="bg1"/>
                </a:solidFill>
              </a:rPr>
              <a:t>tietoa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47" name="Suora nuoliyhdysviiva 46">
            <a:extLst>
              <a:ext uri="{FF2B5EF4-FFF2-40B4-BE49-F238E27FC236}">
                <a16:creationId xmlns:a16="http://schemas.microsoft.com/office/drawing/2014/main" xmlns="" id="{2722146A-B883-40A1-AF2B-6C89887C7DA6}"/>
              </a:ext>
            </a:extLst>
          </p:cNvPr>
          <p:cNvCxnSpPr>
            <a:cxnSpLocks/>
          </p:cNvCxnSpPr>
          <p:nvPr/>
        </p:nvCxnSpPr>
        <p:spPr>
          <a:xfrm flipH="1">
            <a:off x="6070436" y="2920490"/>
            <a:ext cx="597761" cy="0"/>
          </a:xfrm>
          <a:prstGeom prst="straightConnector1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xmlns="" id="{6A906126-8FDE-4B0A-A0DC-C596CC419E75}"/>
              </a:ext>
            </a:extLst>
          </p:cNvPr>
          <p:cNvCxnSpPr>
            <a:cxnSpLocks/>
          </p:cNvCxnSpPr>
          <p:nvPr/>
        </p:nvCxnSpPr>
        <p:spPr>
          <a:xfrm>
            <a:off x="8663924" y="3768393"/>
            <a:ext cx="1" cy="537317"/>
          </a:xfrm>
          <a:prstGeom prst="straightConnector1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uorakulmio: Pyöristetyt kulmat 48">
            <a:extLst>
              <a:ext uri="{FF2B5EF4-FFF2-40B4-BE49-F238E27FC236}">
                <a16:creationId xmlns:a16="http://schemas.microsoft.com/office/drawing/2014/main" xmlns="" id="{512E0DBD-050F-4ED0-AAF9-F82A97C67DCB}"/>
              </a:ext>
            </a:extLst>
          </p:cNvPr>
          <p:cNvSpPr/>
          <p:nvPr/>
        </p:nvSpPr>
        <p:spPr>
          <a:xfrm>
            <a:off x="8144104" y="2730516"/>
            <a:ext cx="1156628" cy="113016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xmlns="" id="{F3131A8A-A2AD-4E24-BEAB-FACBAEF0A916}"/>
              </a:ext>
            </a:extLst>
          </p:cNvPr>
          <p:cNvSpPr txBox="1"/>
          <p:nvPr/>
        </p:nvSpPr>
        <p:spPr>
          <a:xfrm>
            <a:off x="8188841" y="2787418"/>
            <a:ext cx="1213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Muisti</a:t>
            </a:r>
            <a:r>
              <a:rPr lang="en-US" sz="1200" b="1" dirty="0">
                <a:solidFill>
                  <a:schemeClr val="bg1"/>
                </a:solidFill>
              </a:rPr>
              <a:t>- ja </a:t>
            </a:r>
            <a:r>
              <a:rPr lang="en-US" sz="1200" b="1" dirty="0" err="1">
                <a:solidFill>
                  <a:schemeClr val="bg1"/>
                </a:solidFill>
              </a:rPr>
              <a:t>monisairaat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en-US" sz="1200" b="1" dirty="0" err="1">
                <a:solidFill>
                  <a:schemeClr val="bg1"/>
                </a:solidFill>
              </a:rPr>
              <a:t>useita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tukia</a:t>
            </a:r>
            <a:r>
              <a:rPr lang="en-US" sz="1200" b="1" dirty="0">
                <a:solidFill>
                  <a:schemeClr val="bg1"/>
                </a:solidFill>
              </a:rPr>
              <a:t> ja </a:t>
            </a:r>
            <a:r>
              <a:rPr lang="en-US" sz="1200" b="1" dirty="0" err="1">
                <a:solidFill>
                  <a:schemeClr val="bg1"/>
                </a:solidFill>
              </a:rPr>
              <a:t>palveluja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käyttävät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88841" y="4498174"/>
            <a:ext cx="198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Iäkkäät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  <a:p>
            <a:r>
              <a:rPr lang="en-US" b="1" dirty="0" err="1">
                <a:solidFill>
                  <a:srgbClr val="F58C00"/>
                </a:solidFill>
                <a:latin typeface="Arial"/>
                <a:cs typeface="Arial"/>
              </a:rPr>
              <a:t>henkilöt</a:t>
            </a:r>
            <a:endParaRPr lang="en-US" b="1" dirty="0">
              <a:solidFill>
                <a:srgbClr val="F58C00"/>
              </a:solidFill>
              <a:latin typeface="Arial"/>
              <a:cs typeface="Arial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4453924" y="3198036"/>
            <a:ext cx="3608431" cy="1708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500" dirty="0"/>
              <a:t>Miten toimii </a:t>
            </a:r>
            <a:r>
              <a:rPr lang="fi-FI" sz="1500" dirty="0" err="1"/>
              <a:t>Eksotessa</a:t>
            </a:r>
            <a:r>
              <a:rPr lang="fi-FI" sz="1500" dirty="0"/>
              <a:t>? </a:t>
            </a:r>
          </a:p>
          <a:p>
            <a:pPr algn="ctr"/>
            <a:r>
              <a:rPr lang="fi-FI" sz="1500" dirty="0"/>
              <a:t>Iso-apu ja yksi ovi </a:t>
            </a:r>
          </a:p>
          <a:p>
            <a:pPr algn="ctr"/>
            <a:r>
              <a:rPr lang="fi-FI" sz="1500" dirty="0"/>
              <a:t>Yksi puhelinnumero maakunnassa, takaisinsoitto mahdollisuudella</a:t>
            </a:r>
          </a:p>
          <a:p>
            <a:pPr algn="ctr"/>
            <a:r>
              <a:rPr lang="fi-FI" sz="1500" dirty="0"/>
              <a:t>Sähköinen itsearvio ja Chat</a:t>
            </a:r>
          </a:p>
          <a:p>
            <a:pPr algn="ctr"/>
            <a:r>
              <a:rPr lang="fi-FI" sz="1500" dirty="0"/>
              <a:t>Matala kynnys, kävele sisään, varaa aika tai pyydä kotikäynti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357105" y="3330491"/>
            <a:ext cx="346888" cy="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585" y="1196753"/>
            <a:ext cx="8032377" cy="5169351"/>
          </a:xfrm>
          <a:prstGeom prst="rect">
            <a:avLst/>
          </a:prstGeom>
        </p:spPr>
      </p:pic>
      <p:grpSp>
        <p:nvGrpSpPr>
          <p:cNvPr id="5" name="Ryhmä 4"/>
          <p:cNvGrpSpPr/>
          <p:nvPr/>
        </p:nvGrpSpPr>
        <p:grpSpPr>
          <a:xfrm>
            <a:off x="2734234" y="1468269"/>
            <a:ext cx="2676129" cy="1659656"/>
            <a:chOff x="5403998" y="78884"/>
            <a:chExt cx="2730773" cy="15893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Pyöristetty suorakulmio 5"/>
            <p:cNvSpPr/>
            <p:nvPr/>
          </p:nvSpPr>
          <p:spPr>
            <a:xfrm>
              <a:off x="5403998" y="78884"/>
              <a:ext cx="2730773" cy="1589392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yöristetty suorakulmio 4"/>
            <p:cNvSpPr/>
            <p:nvPr/>
          </p:nvSpPr>
          <p:spPr>
            <a:xfrm>
              <a:off x="5596913" y="125437"/>
              <a:ext cx="2537858" cy="1542839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100" b="1" dirty="0"/>
                <a:t>Iso Apu –palvelukeskuksen </a:t>
              </a:r>
              <a:br>
                <a:rPr lang="fi-FI" sz="1100" b="1" dirty="0"/>
              </a:br>
              <a:r>
                <a:rPr lang="fi-FI" sz="1100" b="1" dirty="0"/>
                <a:t>asiakasohjaus sisältää palveluneuvonnan ja – ohjauksen sekä  ensivaiheen palvelutarpeen kartoituksen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100" b="1" dirty="0"/>
                <a:t>Toimipisteet Lappeenranta ja Imatra</a:t>
              </a:r>
              <a:br>
                <a:rPr lang="fi-FI" sz="1100" b="1" dirty="0"/>
              </a:br>
              <a:r>
                <a:rPr lang="fi-FI" sz="1100" b="1" dirty="0"/>
                <a:t/>
              </a:r>
              <a:br>
                <a:rPr lang="fi-FI" sz="1100" b="1" dirty="0"/>
              </a:br>
              <a:r>
                <a:rPr lang="fi-FI" sz="1100" b="1" dirty="0"/>
                <a:t>Puh. 05 352 2370</a:t>
              </a:r>
              <a:br>
                <a:rPr lang="fi-FI" sz="1100" b="1" dirty="0"/>
              </a:br>
              <a:r>
                <a:rPr lang="fi-FI" sz="1100" b="1" dirty="0"/>
                <a:t>Ma – To 8 – 15 ja Pe 9 – 15</a:t>
              </a:r>
            </a:p>
          </p:txBody>
        </p:sp>
      </p:grpSp>
      <p:sp>
        <p:nvSpPr>
          <p:cNvPr id="10" name="Pyöristetty suorakulmio 9"/>
          <p:cNvSpPr/>
          <p:nvPr/>
        </p:nvSpPr>
        <p:spPr>
          <a:xfrm>
            <a:off x="7285571" y="2338389"/>
            <a:ext cx="2448272" cy="1811598"/>
          </a:xfrm>
          <a:prstGeom prst="roundRect">
            <a:avLst/>
          </a:prstGeom>
          <a:gradFill flip="none" rotWithShape="1">
            <a:gsLst>
              <a:gs pos="0">
                <a:srgbClr val="4FD1D1">
                  <a:tint val="66000"/>
                  <a:satMod val="160000"/>
                </a:srgbClr>
              </a:gs>
              <a:gs pos="50000">
                <a:srgbClr val="4FD1D1">
                  <a:tint val="44500"/>
                  <a:satMod val="160000"/>
                </a:srgbClr>
              </a:gs>
              <a:gs pos="100000">
                <a:srgbClr val="4FD1D1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600" b="1" dirty="0">
              <a:solidFill>
                <a:schemeClr val="tx1"/>
              </a:solidFill>
            </a:endParaRPr>
          </a:p>
          <a:p>
            <a:r>
              <a:rPr lang="fi-FI" sz="1200" b="1" i="1" dirty="0">
                <a:solidFill>
                  <a:schemeClr val="tx1"/>
                </a:solidFill>
              </a:rPr>
              <a:t>Yhteydenottotavat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Soitto/ takaisinsoittopalvelu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Käynti paikanpäälle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Sähköposti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Sähköinen asiointipalvelu/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200" b="1" dirty="0">
                <a:solidFill>
                  <a:schemeClr val="tx1"/>
                </a:solidFill>
              </a:rPr>
              <a:t>Yhteydenottopyyntö</a:t>
            </a:r>
            <a:endParaRPr lang="fi-FI" sz="1600" b="1" dirty="0">
              <a:solidFill>
                <a:schemeClr val="tx1"/>
              </a:solidFill>
            </a:endParaRPr>
          </a:p>
          <a:p>
            <a:pPr algn="ctr"/>
            <a:endParaRPr lang="fi-FI" dirty="0" smtClean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279576" y="170329"/>
            <a:ext cx="6912048" cy="738391"/>
          </a:xfrm>
        </p:spPr>
        <p:txBody>
          <a:bodyPr>
            <a:normAutofit fontScale="90000"/>
          </a:bodyPr>
          <a:lstStyle/>
          <a:p>
            <a:r>
              <a:rPr lang="fi-FI" sz="2700" dirty="0"/>
              <a:t>Iso Apu –palvelukeskus - ikäihmisten ja vammaisten henkilöiden palvelukeskittymä	</a:t>
            </a:r>
          </a:p>
        </p:txBody>
      </p:sp>
      <p:sp>
        <p:nvSpPr>
          <p:cNvPr id="2" name="Ellipsi 1"/>
          <p:cNvSpPr/>
          <p:nvPr/>
        </p:nvSpPr>
        <p:spPr>
          <a:xfrm>
            <a:off x="3575720" y="2564904"/>
            <a:ext cx="122413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9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Ikäihmisten hyvinvointi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781127"/>
          </a:xfrm>
        </p:spPr>
        <p:txBody>
          <a:bodyPr/>
          <a:lstStyle/>
          <a:p>
            <a:r>
              <a:rPr lang="fi-FI" dirty="0" smtClean="0"/>
              <a:t>Etelä-Karjalan alueella voit tehdä ilmoituksen apua tarvitsevasta ikäihmisestä </a:t>
            </a:r>
            <a:r>
              <a:rPr lang="fi-FI" dirty="0" err="1" smtClean="0"/>
              <a:t>Eksoten</a:t>
            </a:r>
            <a:r>
              <a:rPr lang="fi-FI" dirty="0" smtClean="0"/>
              <a:t> iso apu- palvelukeskuksen ensineuvoon joko puhelimitse tai sähköpostilla.</a:t>
            </a:r>
          </a:p>
          <a:p>
            <a:pPr lvl="1"/>
            <a:r>
              <a:rPr lang="fi-FI" dirty="0" smtClean="0"/>
              <a:t>Ensineuvo: 05 352 2370</a:t>
            </a:r>
          </a:p>
          <a:p>
            <a:pPr lvl="1"/>
            <a:r>
              <a:rPr lang="fi-FI" dirty="0" smtClean="0"/>
              <a:t>Sähköposti: </a:t>
            </a:r>
            <a:r>
              <a:rPr lang="fi-FI" dirty="0" smtClean="0">
                <a:hlinkClick r:id="rId2"/>
              </a:rPr>
              <a:t>isoapu.palvelukeskus@eksote.fi</a:t>
            </a:r>
            <a:endParaRPr lang="fi-FI" dirty="0"/>
          </a:p>
          <a:p>
            <a:pPr lvl="1"/>
            <a:r>
              <a:rPr lang="fi-FI" dirty="0" smtClean="0"/>
              <a:t>Käyntiosoite: Esterinkatu 10, Imatra </a:t>
            </a:r>
            <a:r>
              <a:rPr lang="fi-FI" dirty="0" smtClean="0">
                <a:hlinkClick r:id="rId3"/>
              </a:rPr>
              <a:t>http</a:t>
            </a:r>
            <a:r>
              <a:rPr lang="fi-FI" dirty="0">
                <a:hlinkClick r:id="rId3"/>
              </a:rPr>
              <a:t>://</a:t>
            </a:r>
            <a:r>
              <a:rPr lang="fi-FI" dirty="0" smtClean="0">
                <a:hlinkClick r:id="rId3"/>
              </a:rPr>
              <a:t>www.eksote.fi/toimipisteet/iso-apu-palvelukeskukset/</a:t>
            </a:r>
            <a:endParaRPr lang="fi-FI" dirty="0"/>
          </a:p>
          <a:p>
            <a:pPr lvl="1"/>
            <a:r>
              <a:rPr lang="fi-FI" dirty="0" smtClean="0"/>
              <a:t>Avoinna ma - pe </a:t>
            </a:r>
            <a:r>
              <a:rPr lang="fi-FI" dirty="0"/>
              <a:t>klo 8- 15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79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210425" cy="778098"/>
          </a:xfrm>
        </p:spPr>
        <p:txBody>
          <a:bodyPr/>
          <a:lstStyle/>
          <a:p>
            <a:r>
              <a:rPr lang="fi-FI" dirty="0" smtClean="0"/>
              <a:t>Palveluohjaus  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981200" y="1268761"/>
            <a:ext cx="4040188" cy="648072"/>
          </a:xfrm>
        </p:spPr>
        <p:txBody>
          <a:bodyPr/>
          <a:lstStyle/>
          <a:p>
            <a:r>
              <a:rPr lang="fi-FI" dirty="0" smtClean="0"/>
              <a:t>Sisältö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981200" y="1916833"/>
            <a:ext cx="4040188" cy="3240360"/>
          </a:xfrm>
        </p:spPr>
        <p:txBody>
          <a:bodyPr/>
          <a:lstStyle/>
          <a:p>
            <a:pPr marL="0" indent="0">
              <a:buNone/>
            </a:pPr>
            <a:r>
              <a:rPr lang="fi-FI" sz="1400" b="1" dirty="0">
                <a:cs typeface="Arial" charset="0"/>
              </a:rPr>
              <a:t>Palveluohjaus on matalan kynnyksen palvelua, joka lähtee asiakkaan tarpeesta!</a:t>
            </a:r>
          </a:p>
          <a:p>
            <a:r>
              <a:rPr lang="fi-FI" sz="1400" dirty="0">
                <a:cs typeface="Arial" charset="0"/>
              </a:rPr>
              <a:t>Puhelimessa, kasvokkain, sähköisesti</a:t>
            </a:r>
          </a:p>
          <a:p>
            <a:r>
              <a:rPr lang="fi-FI" sz="1400" dirty="0">
                <a:cs typeface="Arial" charset="0"/>
              </a:rPr>
              <a:t>Ystävällinen asiakaspalvelu ja kohtaaminen</a:t>
            </a:r>
          </a:p>
          <a:p>
            <a:r>
              <a:rPr lang="fi-FI" sz="1400" dirty="0">
                <a:cs typeface="Arial" charset="0"/>
              </a:rPr>
              <a:t>Palveluohjauksen intensiteetti (yleisestä neuvonnasta palvelutarpeen arviointiin)</a:t>
            </a:r>
          </a:p>
          <a:p>
            <a:r>
              <a:rPr lang="fi-FI" sz="1400" dirty="0">
                <a:cs typeface="Arial" charset="0"/>
              </a:rPr>
              <a:t>Tiedon jakaminen, etsiminen</a:t>
            </a:r>
          </a:p>
          <a:p>
            <a:r>
              <a:rPr lang="fi-FI" sz="1400" dirty="0"/>
              <a:t>Palveluihin ja/tai palveluissa ohjaaminen</a:t>
            </a:r>
            <a:endParaRPr lang="fi-FI" sz="1400" dirty="0">
              <a:cs typeface="Arial" charset="0"/>
            </a:endParaRPr>
          </a:p>
          <a:p>
            <a:r>
              <a:rPr lang="fi-FI" sz="1400" dirty="0"/>
              <a:t>Huomioidaan sosiaaliset verkostot ja koko hyvinvointijärjestelmän tarjoamat palvelut</a:t>
            </a:r>
          </a:p>
          <a:p>
            <a:r>
              <a:rPr lang="fi-FI" sz="1400" dirty="0"/>
              <a:t>Toimeentulo, sosiaaliset etuudet (Kela yms.) </a:t>
            </a:r>
          </a:p>
          <a:p>
            <a:r>
              <a:rPr lang="fi-FI" sz="1400" dirty="0">
                <a:cs typeface="Arial" charset="0"/>
              </a:rPr>
              <a:t>Myös muut kuin </a:t>
            </a:r>
            <a:r>
              <a:rPr lang="fi-FI" sz="1400" dirty="0" err="1">
                <a:cs typeface="Arial" charset="0"/>
              </a:rPr>
              <a:t>sote</a:t>
            </a:r>
            <a:r>
              <a:rPr lang="fi-FI" sz="1400" dirty="0">
                <a:cs typeface="Arial" charset="0"/>
              </a:rPr>
              <a:t> –palvelut</a:t>
            </a:r>
          </a:p>
          <a:p>
            <a:endParaRPr lang="fi-FI" sz="1400" dirty="0">
              <a:cs typeface="Arial" charset="0"/>
            </a:endParaRPr>
          </a:p>
          <a:p>
            <a:pPr marL="0" indent="0">
              <a:buNone/>
            </a:pPr>
            <a:endParaRPr lang="fi-FI" sz="1400" b="1" dirty="0">
              <a:cs typeface="Arial" charset="0"/>
            </a:endParaRPr>
          </a:p>
          <a:p>
            <a:pPr marL="0" indent="0">
              <a:buNone/>
            </a:pPr>
            <a:endParaRPr lang="fi-FI" sz="1400" b="1" dirty="0">
              <a:cs typeface="Arial" charset="0"/>
            </a:endParaRPr>
          </a:p>
          <a:p>
            <a:pPr marL="0" indent="0">
              <a:buNone/>
            </a:pPr>
            <a:endParaRPr lang="fi-FI" sz="1400" b="1" dirty="0">
              <a:cs typeface="Arial" charset="0"/>
            </a:endParaRPr>
          </a:p>
          <a:p>
            <a:pPr marL="0" indent="0">
              <a:buNone/>
            </a:pPr>
            <a:endParaRPr lang="fi-FI" sz="1400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69026" y="1844825"/>
            <a:ext cx="4041775" cy="432047"/>
          </a:xfrm>
        </p:spPr>
        <p:txBody>
          <a:bodyPr/>
          <a:lstStyle/>
          <a:p>
            <a:r>
              <a:rPr lang="fi-FI" dirty="0" smtClean="0"/>
              <a:t>Tavoite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69026" y="2348880"/>
            <a:ext cx="4041775" cy="2808313"/>
          </a:xfrm>
        </p:spPr>
        <p:txBody>
          <a:bodyPr/>
          <a:lstStyle/>
          <a:p>
            <a:r>
              <a:rPr lang="fi-FI" sz="1400" dirty="0"/>
              <a:t>Hoitaa asiakkaan asia kerralla loppuun</a:t>
            </a:r>
          </a:p>
          <a:p>
            <a:r>
              <a:rPr lang="fi-FI" sz="1400" dirty="0"/>
              <a:t>Hyvinvoinnin – ja terveyden edistäminen</a:t>
            </a:r>
          </a:p>
          <a:p>
            <a:r>
              <a:rPr lang="fi-FI" sz="1400" dirty="0"/>
              <a:t>Turvallinen asuminen omassa kodissa</a:t>
            </a:r>
          </a:p>
          <a:p>
            <a:r>
              <a:rPr lang="fi-FI" sz="1400" dirty="0"/>
              <a:t>Voimavarat ja arjesta suoriutuminen</a:t>
            </a:r>
          </a:p>
          <a:p>
            <a:r>
              <a:rPr lang="fi-FI" sz="1400" dirty="0"/>
              <a:t>Ratkaisukeskeisyys</a:t>
            </a:r>
          </a:p>
          <a:p>
            <a:r>
              <a:rPr lang="fi-FI" sz="1400" dirty="0"/>
              <a:t>Riskitekijöiden tunnistaminen</a:t>
            </a:r>
          </a:p>
          <a:p>
            <a:r>
              <a:rPr lang="fi-FI" sz="1400" dirty="0"/>
              <a:t>Olennaista on tunnistaa asiakkaan oma kyvykkyys ja osallistuminen (omaisten/läheisten rooli)</a:t>
            </a:r>
            <a:endParaRPr lang="fi-FI" sz="1400" dirty="0">
              <a:cs typeface="Arial" charset="0"/>
            </a:endParaRPr>
          </a:p>
          <a:p>
            <a:endParaRPr lang="fi-FI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3269"/>
            <a:ext cx="864096" cy="67284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376129"/>
            <a:ext cx="443756" cy="729840"/>
          </a:xfrm>
          <a:prstGeom prst="rect">
            <a:avLst/>
          </a:prstGeom>
        </p:spPr>
      </p:pic>
      <p:pic>
        <p:nvPicPr>
          <p:cNvPr id="1026" name="Picture 2" descr="http://www.eksote.fi/PublishingImages/ajanvaraus_cli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88641"/>
            <a:ext cx="103004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91544" y="116541"/>
            <a:ext cx="7416824" cy="555812"/>
          </a:xfrm>
        </p:spPr>
        <p:txBody>
          <a:bodyPr>
            <a:normAutofit fontScale="90000"/>
          </a:bodyPr>
          <a:lstStyle/>
          <a:p>
            <a:pPr algn="l"/>
            <a:r>
              <a:rPr lang="fi-FI" sz="3200" dirty="0"/>
              <a:t>	     </a:t>
            </a:r>
            <a:r>
              <a:rPr lang="fi-FI" dirty="0" smtClean="0"/>
              <a:t>Asiakasohjauksen prosessi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1494078"/>
          <a:ext cx="8229600" cy="4444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36" y="1639695"/>
            <a:ext cx="646306" cy="64630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2000509" y="873733"/>
            <a:ext cx="483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Uusi asiakas, jolla palveluntarve 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001" y="1639694"/>
            <a:ext cx="459232" cy="477292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4866908" y="1639694"/>
            <a:ext cx="21703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b="1" dirty="0">
                <a:solidFill>
                  <a:srgbClr val="A66FAD"/>
                </a:solidFill>
                <a:latin typeface="+mj-lt"/>
              </a:rPr>
              <a:t>Laaja-alainen palvelutarpeen arviointi: kiireellisenä alle 3 vrk, </a:t>
            </a:r>
            <a:br>
              <a:rPr lang="fi-FI" sz="1000" b="1" dirty="0">
                <a:solidFill>
                  <a:srgbClr val="A66FAD"/>
                </a:solidFill>
                <a:latin typeface="+mj-lt"/>
              </a:rPr>
            </a:br>
            <a:r>
              <a:rPr lang="fi-FI" sz="1000" b="1" dirty="0">
                <a:solidFill>
                  <a:srgbClr val="A66FAD"/>
                </a:solidFill>
                <a:latin typeface="+mj-lt"/>
              </a:rPr>
              <a:t>kiireettömänä 7 vrk sisällä</a:t>
            </a:r>
          </a:p>
        </p:txBody>
      </p:sp>
      <p:sp>
        <p:nvSpPr>
          <p:cNvPr id="12" name="Nuoli oikealle 11"/>
          <p:cNvSpPr/>
          <p:nvPr/>
        </p:nvSpPr>
        <p:spPr>
          <a:xfrm>
            <a:off x="2142566" y="4787154"/>
            <a:ext cx="6943073" cy="126402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noFill/>
              </a:rPr>
              <a:t>SBMS</a:t>
            </a:r>
            <a:endParaRPr lang="fi-FI" dirty="0">
              <a:noFill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2357719" y="5154912"/>
            <a:ext cx="455605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/>
              <a:t>Palvelu- ja kuntoutustarpeen sähköinen toiminnanohjausjärjestelmä SBM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/>
              <a:t>Asiakasprosessin ohjaus/ palvelujen tilaaminen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50" dirty="0"/>
              <a:t>Case </a:t>
            </a:r>
            <a:r>
              <a:rPr lang="fi-FI" sz="1050" dirty="0" err="1"/>
              <a:t>manager</a:t>
            </a:r>
            <a:r>
              <a:rPr lang="fi-FI" sz="1050" dirty="0"/>
              <a:t> -toiminta </a:t>
            </a:r>
          </a:p>
        </p:txBody>
      </p:sp>
    </p:spTree>
    <p:extLst>
      <p:ext uri="{BB962C8B-B14F-4D97-AF65-F5344CB8AC3E}">
        <p14:creationId xmlns:p14="http://schemas.microsoft.com/office/powerpoint/2010/main" val="23562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HYVINVOINNIN JA TERVEYDEN EDISTÄMINEN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896543"/>
          </a:xfrm>
        </p:spPr>
        <p:txBody>
          <a:bodyPr/>
          <a:lstStyle/>
          <a:p>
            <a:r>
              <a:rPr lang="fi-FI" dirty="0" err="1" smtClean="0"/>
              <a:t>Eksoten</a:t>
            </a:r>
            <a:r>
              <a:rPr lang="fi-FI" dirty="0" smtClean="0"/>
              <a:t> hyvinvoinnin ja terveyden edistämisen tiimi tukee kuntia, järjestöjä ja omaa organisaatiota erilaisissa hyvinvoinnin ja terveyden edistämisen toimissa mm. </a:t>
            </a:r>
          </a:p>
          <a:p>
            <a:pPr lvl="1"/>
            <a:r>
              <a:rPr lang="fi-FI" dirty="0" smtClean="0"/>
              <a:t>Järjestämällä ja pitämällä koulutuksia hyvinvoinnin ja terveyden edistämisen eri aihealueista. </a:t>
            </a:r>
          </a:p>
          <a:p>
            <a:pPr lvl="1"/>
            <a:r>
              <a:rPr lang="fi-FI" dirty="0" smtClean="0"/>
              <a:t>Osallistumalla erilaisiin tapahtumiin.</a:t>
            </a:r>
          </a:p>
          <a:p>
            <a:pPr lvl="1"/>
            <a:r>
              <a:rPr lang="fi-FI" dirty="0" smtClean="0"/>
              <a:t>Keräämällä erilaista hyvinvointiin ja terveyteen vaikuttavaa tietoa kuntalaisilta.</a:t>
            </a:r>
          </a:p>
          <a:p>
            <a:pPr lvl="1"/>
            <a:r>
              <a:rPr lang="fi-FI" dirty="0" smtClean="0"/>
              <a:t>Jakamalla ajankohtaista ja tutkittua tietoa hyvinvoinnin ja terveyden edistämisestä. 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6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HYVINVOINTIVALMENTAJA</a:t>
            </a:r>
            <a:endParaRPr lang="fi-FI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472608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HYVINVOIVA eteläkarjalainen – hanke (Eksote, KKI)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Tavoitteena tavoittaa terveytensä kannalta riskiryhmässä olevat kuntalaiset oikea-aikaisesti ja tarjota heille matalan kynnyksen elintapaneuvontaa.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Tarkoitettu yli 18- vuotiaille, joilla itsellään on halu elintapojen muutokseen.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Elintapaneuvontaa annetaan ravitsemukseen, uneen, liikuntaan liittyen sekä toteutetaan tupakanvieroitusohjausta.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Elintapaneuvonta toteutetaan yhteistyössä </a:t>
            </a:r>
            <a:r>
              <a:rPr lang="fi-FI" sz="2200" dirty="0" err="1"/>
              <a:t>Eksoten</a:t>
            </a:r>
            <a:r>
              <a:rPr lang="fi-FI" sz="2200" dirty="0"/>
              <a:t> ravitsemusterapian, kuntien liikuntatoimien sekä eri yhdistysten ja järjestöjen kanssa.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/>
              <a:t>Elintapaneuvonta on maksutonta palvelua ja sinne voi hakeutua itse varaamalla ajan joko sähköisesti (tulossa) tai varaamalla ajan hyvinvointivalmentajalta.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40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b="1" dirty="0"/>
              <a:t>Hankkeen tavoitteet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65103"/>
          </a:xfrm>
        </p:spPr>
        <p:txBody>
          <a:bodyPr/>
          <a:lstStyle/>
          <a:p>
            <a:r>
              <a:rPr lang="fi-FI" sz="2400" dirty="0"/>
              <a:t>Tavoittaa terveytensä kannalta riskiryhmässä olevat kuntalaiset oikea-aikaisesti ja tarjota heille matalan kynnyksen elintapaneuvontaa.</a:t>
            </a:r>
          </a:p>
          <a:p>
            <a:r>
              <a:rPr lang="fi-FI" sz="2400" dirty="0"/>
              <a:t>Vahvistaa terveydenhuollon ammattilaisten ja kuntien liikuntatoimien yhteistyötä, sekä vahvistaa liikuntalähetteen käyttöönottoa Etelä-Karjalassa. </a:t>
            </a:r>
          </a:p>
          <a:p>
            <a:r>
              <a:rPr lang="fi-FI" sz="2400" dirty="0"/>
              <a:t>Tuottaa liikunta- ja elintapaneuvonnasta vaikuttavuustietoa. Kehittää ja vakiinnuttaa elintapaneuvonta osaksi Eksoten palveluja.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8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24.4.2019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3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Kuva 7" descr="http://mtkl.fi/wp-content/uploads/2016/08/uusi-kki-logo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9" y="398537"/>
            <a:ext cx="1662757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b="1" dirty="0"/>
              <a:t>Hankkeen kohderyhmä</a:t>
            </a:r>
            <a:endParaRPr lang="fi-FI" sz="2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637111"/>
          </a:xfrm>
        </p:spPr>
        <p:txBody>
          <a:bodyPr/>
          <a:lstStyle/>
          <a:p>
            <a:r>
              <a:rPr lang="fi-FI" sz="2400" dirty="0"/>
              <a:t>ELINTAPANEUVONTA ON TARKOITETTU ELINTAPAOHJUKSEEN JA ENNALTAEHKÄISYYN, EI SAIRAUDEN HOITOON.</a:t>
            </a:r>
          </a:p>
          <a:p>
            <a:r>
              <a:rPr lang="fi-FI" sz="2400" dirty="0"/>
              <a:t>Yli 18 – vuotias</a:t>
            </a:r>
          </a:p>
          <a:p>
            <a:r>
              <a:rPr lang="fi-FI" sz="2400" dirty="0"/>
              <a:t>Halu elintapojen muutokseen</a:t>
            </a:r>
          </a:p>
          <a:p>
            <a:r>
              <a:rPr lang="fi-FI" sz="2400" dirty="0"/>
              <a:t>Ravitsemukseen, liikuntaan tai uneen liittyvä ohjauksen tarve</a:t>
            </a:r>
          </a:p>
          <a:p>
            <a:r>
              <a:rPr lang="fi-FI" sz="2400" dirty="0"/>
              <a:t>Esim.</a:t>
            </a:r>
          </a:p>
          <a:p>
            <a:pPr lvl="2"/>
            <a:r>
              <a:rPr lang="fi-FI" sz="2100" dirty="0"/>
              <a:t>Kohonnut riski sydän- ja verisuonitauteihin (kohonnut RR, ylipaino, kohonnut kolesteroli jne.)</a:t>
            </a:r>
          </a:p>
          <a:p>
            <a:pPr lvl="2"/>
            <a:r>
              <a:rPr lang="fi-FI" sz="2100" dirty="0"/>
              <a:t>Kohonnut diabetesriski (</a:t>
            </a:r>
            <a:r>
              <a:rPr lang="fi-FI" sz="2100" dirty="0" err="1"/>
              <a:t>StopDia</a:t>
            </a:r>
            <a:r>
              <a:rPr lang="fi-FI" sz="2100" dirty="0"/>
              <a:t> – riskitestistä ohjautuminen)</a:t>
            </a:r>
          </a:p>
          <a:p>
            <a:pPr lvl="2"/>
            <a:r>
              <a:rPr lang="fi-FI" sz="2100" dirty="0"/>
              <a:t>Vähän liikkuvat</a:t>
            </a:r>
          </a:p>
          <a:p>
            <a:pPr lvl="2"/>
            <a:r>
              <a:rPr lang="fi-FI" sz="2100" dirty="0"/>
              <a:t>Tupakanvieroitus</a:t>
            </a:r>
          </a:p>
          <a:p>
            <a:pPr marL="685800" lvl="2" indent="0">
              <a:buNone/>
            </a:pPr>
            <a:endParaRPr lang="fi-FI" sz="2100" dirty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8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24.4.2019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3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fi-FI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Kuva 6" descr="http://mtkl.fi/wp-content/uploads/2016/08/uusi-kki-logo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9" y="398537"/>
            <a:ext cx="1662757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5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27063" y="35374"/>
            <a:ext cx="7886700" cy="1325563"/>
          </a:xfrm>
        </p:spPr>
        <p:txBody>
          <a:bodyPr/>
          <a:lstStyle/>
          <a:p>
            <a:r>
              <a:rPr lang="fi-FI" dirty="0" smtClean="0"/>
              <a:t>Tietoa yksityisistä palveluista ja järjestöistä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87" y="1543824"/>
            <a:ext cx="2958404" cy="420874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26" y="1329082"/>
            <a:ext cx="3609769" cy="20329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413" y="3654442"/>
            <a:ext cx="3923928" cy="241840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990973"/>
            <a:ext cx="18669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584" y="1340768"/>
            <a:ext cx="5816247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7368" y="85882"/>
            <a:ext cx="9009158" cy="602113"/>
          </a:xfrm>
        </p:spPr>
        <p:txBody>
          <a:bodyPr/>
          <a:lstStyle/>
          <a:p>
            <a:r>
              <a:rPr lang="fi-FI" sz="3200" dirty="0" smtClean="0"/>
              <a:t>Sähköinen asiointi</a:t>
            </a:r>
            <a:br>
              <a:rPr lang="fi-FI" sz="3200" dirty="0" smtClean="0"/>
            </a:br>
            <a:r>
              <a:rPr lang="fi-FI" sz="3200" dirty="0" smtClean="0"/>
              <a:t>Käyttäjäprofiili tilanne 12/2018</a:t>
            </a:r>
            <a:endParaRPr lang="fi-FI" sz="3200" dirty="0"/>
          </a:p>
        </p:txBody>
      </p:sp>
      <p:sp>
        <p:nvSpPr>
          <p:cNvPr id="19" name="Ellipsi 18"/>
          <p:cNvSpPr/>
          <p:nvPr/>
        </p:nvSpPr>
        <p:spPr>
          <a:xfrm>
            <a:off x="9554955" y="265424"/>
            <a:ext cx="792088" cy="7920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Kuva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1" y="476672"/>
            <a:ext cx="512213" cy="325388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5586411" y="920395"/>
            <a:ext cx="446449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Yhteensä käyttäjiä on 48 804 kpl</a:t>
            </a:r>
          </a:p>
          <a:p>
            <a:pPr algn="ctr"/>
            <a:r>
              <a:rPr lang="fi-FI" sz="2400" b="1" dirty="0">
                <a:solidFill>
                  <a:schemeClr val="tx1"/>
                </a:solidFill>
              </a:rPr>
              <a:t>37,21 % väestöstä</a:t>
            </a:r>
          </a:p>
        </p:txBody>
      </p:sp>
      <p:graphicFrame>
        <p:nvGraphicFramePr>
          <p:cNvPr id="11" name="Kaavio 10"/>
          <p:cNvGraphicFramePr>
            <a:graphicFrameLocks/>
          </p:cNvGraphicFramePr>
          <p:nvPr>
            <p:extLst/>
          </p:nvPr>
        </p:nvGraphicFramePr>
        <p:xfrm>
          <a:off x="1494454" y="1293127"/>
          <a:ext cx="373745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Kaavio 11"/>
          <p:cNvGraphicFramePr>
            <a:graphicFrameLocks/>
          </p:cNvGraphicFramePr>
          <p:nvPr>
            <p:extLst/>
          </p:nvPr>
        </p:nvGraphicFramePr>
        <p:xfrm>
          <a:off x="1981199" y="3937481"/>
          <a:ext cx="4721424" cy="235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Kaavio 12"/>
          <p:cNvGraphicFramePr>
            <a:graphicFrameLocks/>
          </p:cNvGraphicFramePr>
          <p:nvPr>
            <p:extLst/>
          </p:nvPr>
        </p:nvGraphicFramePr>
        <p:xfrm>
          <a:off x="6384032" y="1826401"/>
          <a:ext cx="4283968" cy="320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34751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264352" y="1124744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54" tIns="45317" rIns="90654" bIns="45317" rtlCol="0" anchor="ctr"/>
          <a:lstStyle/>
          <a:p>
            <a:pPr algn="ctr"/>
            <a:endParaRPr lang="en-US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1739624" y="1052718"/>
            <a:ext cx="6400877" cy="668646"/>
          </a:xfrm>
        </p:spPr>
        <p:txBody>
          <a:bodyPr/>
          <a:lstStyle/>
          <a:p>
            <a:r>
              <a:rPr lang="fi-FI" sz="2800" dirty="0">
                <a:latin typeface="+mn-lt"/>
              </a:rPr>
              <a:t>LIIKKUVA PÄIVYSTYS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983432" y="2060848"/>
            <a:ext cx="4395857" cy="3992409"/>
          </a:xfrm>
          <a:prstGeom prst="rect">
            <a:avLst/>
          </a:prstGeom>
        </p:spPr>
        <p:txBody>
          <a:bodyPr wrap="square" lIns="67473" tIns="33799" rIns="67473" bIns="33799">
            <a:spAutoFit/>
          </a:bodyPr>
          <a:lstStyle/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Lisäkoulutettu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henkilöstö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i-FI" sz="1400" dirty="0">
                <a:solidFill>
                  <a:prstClr val="black"/>
                </a:solidFill>
              </a:rPr>
              <a:t>Henkilöstö turvallisuuskoulutettu</a:t>
            </a:r>
            <a:endParaRPr lang="en-US" sz="1400" dirty="0">
              <a:solidFill>
                <a:prstClr val="black"/>
              </a:solidFill>
              <a:latin typeface="Calibri"/>
              <a:ea typeface="Geneva" pitchFamily="-16" charset="-128"/>
              <a:cs typeface="Arial" panose="020B0604020202020204" pitchFamily="34" charset="0"/>
            </a:endParaRP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Kaikkien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toimijoiden tukena tarpeen mukaan.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Tavoitteena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välttää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turhia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päivystyskäyntejä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ja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tukea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kotiutumista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.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Arviointia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vieridiagnostiikkaa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, neuvontaa ja jatko-ohjausta.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Lääkityksiä ja toimenpiteitä lääkärikonsultaatioiden tuella.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Ajanvarausta. 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Edelleen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kehitettävää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toimintaa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Geneva" pitchFamily="-16" charset="-128"/>
                <a:cs typeface="Arial" panose="020B0604020202020204" pitchFamily="34" charset="0"/>
              </a:rPr>
              <a:t>.</a:t>
            </a:r>
          </a:p>
          <a:p>
            <a:pPr marL="276136" indent="-276136" eaLnBrk="0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black"/>
              </a:solidFill>
              <a:latin typeface="Calibri"/>
              <a:ea typeface="Geneva" pitchFamily="-16" charset="-128"/>
              <a:cs typeface="Arial" panose="020B0604020202020204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 flipV="1">
            <a:off x="1524004" y="5640732"/>
            <a:ext cx="9036494" cy="27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038" tIns="33096" rIns="66038" bIns="33096" rtlCol="0" anchor="ctr"/>
          <a:lstStyle/>
          <a:p>
            <a:pPr algn="ctr" defTabSz="660283"/>
            <a:endParaRPr lang="fi-FI" sz="1400">
              <a:solidFill>
                <a:prstClr val="white"/>
              </a:solidFill>
            </a:endParaRPr>
          </a:p>
        </p:txBody>
      </p:sp>
      <p:pic>
        <p:nvPicPr>
          <p:cNvPr id="5122" name="Picture 2" descr="Kuvahaun tulos haulle eksot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84" y="2140223"/>
            <a:ext cx="4678016" cy="36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Mihin otan yhteyttä kun  tarvitsen apua? </a:t>
            </a:r>
            <a:endParaRPr lang="fi-FI" dirty="0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332091" y="908720"/>
            <a:ext cx="10972800" cy="5040560"/>
          </a:xfrm>
        </p:spPr>
        <p:txBody>
          <a:bodyPr/>
          <a:lstStyle/>
          <a:p>
            <a:pPr marL="0" indent="0">
              <a:buNone/>
            </a:pPr>
            <a:r>
              <a:rPr lang="fi-FI" b="1" dirty="0" smtClean="0"/>
              <a:t>Kiireellinen apu</a:t>
            </a:r>
          </a:p>
          <a:p>
            <a:r>
              <a:rPr lang="fi-FI" sz="2400" dirty="0" smtClean="0"/>
              <a:t>Hätätila 112</a:t>
            </a:r>
          </a:p>
          <a:p>
            <a:r>
              <a:rPr lang="fi-FI" sz="2400" dirty="0" smtClean="0"/>
              <a:t>Kiireapu ja päivystys numero p. 116117 ympäri vuorokauden</a:t>
            </a:r>
          </a:p>
          <a:p>
            <a:pPr lvl="1"/>
            <a:r>
              <a:rPr lang="fi-FI" dirty="0" smtClean="0"/>
              <a:t>Myös sosiaalipäivystys</a:t>
            </a:r>
          </a:p>
          <a:p>
            <a:r>
              <a:rPr lang="fi-FI" sz="2400" dirty="0"/>
              <a:t>Päivystävälle hoitajalle voi varata ajan myös sähköisest</a:t>
            </a:r>
            <a:r>
              <a:rPr lang="fi-FI" dirty="0"/>
              <a:t>i</a:t>
            </a:r>
          </a:p>
          <a:p>
            <a:pPr marL="0" indent="0">
              <a:buNone/>
            </a:pPr>
            <a:r>
              <a:rPr lang="fi-FI" b="1" dirty="0" smtClean="0"/>
              <a:t>Kiireetön asiointi</a:t>
            </a:r>
          </a:p>
          <a:p>
            <a:r>
              <a:rPr lang="fi-FI" sz="2400" dirty="0" err="1" smtClean="0"/>
              <a:t>Sote</a:t>
            </a:r>
            <a:r>
              <a:rPr lang="fi-FI" sz="2400" dirty="0" smtClean="0"/>
              <a:t>-keskus Honkaharju virka-aikaan 05 352 0980</a:t>
            </a:r>
            <a:endParaRPr lang="fi-FI" sz="2400" dirty="0"/>
          </a:p>
          <a:p>
            <a:r>
              <a:rPr lang="fi-FI" sz="2400" dirty="0" smtClean="0"/>
              <a:t>Suun terveydenhuolto p. 05 352 7059</a:t>
            </a:r>
          </a:p>
          <a:p>
            <a:r>
              <a:rPr lang="fi-FI" sz="2400" dirty="0" smtClean="0"/>
              <a:t>Laboratorio  05 352 6000</a:t>
            </a:r>
          </a:p>
          <a:p>
            <a:r>
              <a:rPr lang="fi-FI" sz="2400" dirty="0" smtClean="0"/>
              <a:t>Muistiongelmissa </a:t>
            </a:r>
            <a:r>
              <a:rPr lang="fi-FI" sz="2400" dirty="0"/>
              <a:t>voit varata ajan muistihoitajalta. Lääkärin lähetettä ei tarvita. 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9347200" y="6502400"/>
            <a:ext cx="2844800" cy="236538"/>
          </a:xfrm>
          <a:prstGeom prst="rect">
            <a:avLst/>
          </a:prstGeom>
        </p:spPr>
        <p:txBody>
          <a:bodyPr/>
          <a:lstStyle/>
          <a:p>
            <a:fld id="{AF3D37F8-22D3-48E0-8D89-5DDCFAF338AF}" type="slidenum">
              <a:rPr lang="fi-FI" smtClean="0"/>
              <a:t>32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44" y="3468611"/>
            <a:ext cx="2789655" cy="142888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332" y="1211186"/>
            <a:ext cx="246697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6632"/>
            <a:ext cx="8333634" cy="62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37646" y="143439"/>
            <a:ext cx="7886700" cy="618564"/>
          </a:xfrm>
        </p:spPr>
        <p:txBody>
          <a:bodyPr/>
          <a:lstStyle/>
          <a:p>
            <a:r>
              <a:rPr lang="fi-FI" dirty="0" err="1" smtClean="0"/>
              <a:t>Finger</a:t>
            </a:r>
            <a:r>
              <a:rPr lang="fi-FI" dirty="0" smtClean="0"/>
              <a:t> toimintamalli muisti- ja ajattelutoimintojen tukemiseksi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2" y="1412776"/>
            <a:ext cx="8671086" cy="49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7374-414B-4D0D-9853-A8432DB7984A}" type="slidenum">
              <a:rPr lang="fi-FI" smtClean="0"/>
              <a:pPr/>
              <a:t>35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59" y="188640"/>
            <a:ext cx="8674230" cy="62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/>
          <p:cNvGrpSpPr/>
          <p:nvPr/>
        </p:nvGrpSpPr>
        <p:grpSpPr>
          <a:xfrm>
            <a:off x="3433581" y="4059568"/>
            <a:ext cx="2289125" cy="858422"/>
            <a:chOff x="2749286" y="2338114"/>
            <a:chExt cx="2289125" cy="1144562"/>
          </a:xfrm>
        </p:grpSpPr>
        <p:sp>
          <p:nvSpPr>
            <p:cNvPr id="24" name="Pyöristetty suorakulmio 23"/>
            <p:cNvSpPr/>
            <p:nvPr/>
          </p:nvSpPr>
          <p:spPr>
            <a:xfrm>
              <a:off x="2749286" y="2338114"/>
              <a:ext cx="2289125" cy="1144562"/>
            </a:xfrm>
            <a:prstGeom prst="roundRect">
              <a:avLst>
                <a:gd name="adj" fmla="val 10000"/>
              </a:avLst>
            </a:prstGeom>
            <a:solidFill>
              <a:srgbClr val="9FCD37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Pyöristetty suorakulmio 18"/>
            <p:cNvSpPr/>
            <p:nvPr/>
          </p:nvSpPr>
          <p:spPr>
            <a:xfrm>
              <a:off x="2782809" y="2371637"/>
              <a:ext cx="2222079" cy="1077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fi-FI" dirty="0">
                  <a:solidFill>
                    <a:schemeClr val="tx1"/>
                  </a:solidFill>
                  <a:latin typeface="Calibri"/>
                </a:rPr>
                <a:t>Fysioterapeutin kotikäynnit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fi-FI" dirty="0">
                  <a:solidFill>
                    <a:schemeClr val="tx1"/>
                  </a:solidFill>
                  <a:latin typeface="Calibri"/>
                </a:rPr>
                <a:t>1-5 kertaa</a:t>
              </a:r>
            </a:p>
          </p:txBody>
        </p:sp>
      </p:grpSp>
      <p:grpSp>
        <p:nvGrpSpPr>
          <p:cNvPr id="8" name="Ryhmä 7"/>
          <p:cNvGrpSpPr/>
          <p:nvPr/>
        </p:nvGrpSpPr>
        <p:grpSpPr>
          <a:xfrm>
            <a:off x="3463423" y="2715121"/>
            <a:ext cx="2289125" cy="858422"/>
            <a:chOff x="2749286" y="953187"/>
            <a:chExt cx="2289125" cy="1144562"/>
          </a:xfrm>
        </p:grpSpPr>
        <p:sp>
          <p:nvSpPr>
            <p:cNvPr id="36" name="Pyöristetty suorakulmio 35"/>
            <p:cNvSpPr/>
            <p:nvPr/>
          </p:nvSpPr>
          <p:spPr>
            <a:xfrm>
              <a:off x="2749286" y="953187"/>
              <a:ext cx="2289125" cy="1144562"/>
            </a:xfrm>
            <a:prstGeom prst="roundRect">
              <a:avLst>
                <a:gd name="adj" fmla="val 10000"/>
              </a:avLst>
            </a:prstGeom>
            <a:solidFill>
              <a:srgbClr val="9FCD37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7" name="Pyöristetty suorakulmio 6"/>
            <p:cNvSpPr/>
            <p:nvPr/>
          </p:nvSpPr>
          <p:spPr>
            <a:xfrm>
              <a:off x="2782809" y="986710"/>
              <a:ext cx="2222079" cy="1077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fi-FI" dirty="0">
                  <a:solidFill>
                    <a:schemeClr val="tx1"/>
                  </a:solidFill>
                  <a:latin typeface="Calibri"/>
                </a:rPr>
                <a:t>Fysioterapeutin vastaanottokäynti</a:t>
              </a:r>
            </a:p>
          </p:txBody>
        </p:sp>
      </p:grpSp>
      <p:sp>
        <p:nvSpPr>
          <p:cNvPr id="43" name="Nuoli oikealle 42"/>
          <p:cNvSpPr/>
          <p:nvPr/>
        </p:nvSpPr>
        <p:spPr>
          <a:xfrm>
            <a:off x="2957489" y="3486517"/>
            <a:ext cx="720080" cy="652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902" y="6498187"/>
            <a:ext cx="2133600" cy="236828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2" y="6502723"/>
            <a:ext cx="2133600" cy="236828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36</a:t>
            </a:fld>
            <a:endParaRPr lang="fi-FI" dirty="0"/>
          </a:p>
        </p:txBody>
      </p:sp>
      <p:grpSp>
        <p:nvGrpSpPr>
          <p:cNvPr id="10" name="Ryhmä 9"/>
          <p:cNvGrpSpPr/>
          <p:nvPr/>
        </p:nvGrpSpPr>
        <p:grpSpPr>
          <a:xfrm>
            <a:off x="6661468" y="2420255"/>
            <a:ext cx="2491163" cy="724079"/>
            <a:chOff x="6131787" y="324959"/>
            <a:chExt cx="2491163" cy="965438"/>
          </a:xfrm>
        </p:grpSpPr>
        <p:sp>
          <p:nvSpPr>
            <p:cNvPr id="32" name="Pyöristetty suorakulmio 31"/>
            <p:cNvSpPr/>
            <p:nvPr/>
          </p:nvSpPr>
          <p:spPr>
            <a:xfrm>
              <a:off x="6131787" y="324959"/>
              <a:ext cx="2491163" cy="965438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3" name="Pyöristetty suorakulmio 10"/>
            <p:cNvSpPr/>
            <p:nvPr/>
          </p:nvSpPr>
          <p:spPr>
            <a:xfrm>
              <a:off x="6160063" y="366339"/>
              <a:ext cx="2434609" cy="908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- Fysioterapian ryhmät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- Liikuntatoimen ryhmät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-3. sektorin ja järjestöjen ryhmät</a:t>
              </a:r>
            </a:p>
          </p:txBody>
        </p:sp>
      </p:grpSp>
      <p:grpSp>
        <p:nvGrpSpPr>
          <p:cNvPr id="12" name="Ryhmä 11"/>
          <p:cNvGrpSpPr/>
          <p:nvPr/>
        </p:nvGrpSpPr>
        <p:grpSpPr>
          <a:xfrm>
            <a:off x="6641265" y="3190866"/>
            <a:ext cx="2486242" cy="625626"/>
            <a:chOff x="5792083" y="1485438"/>
            <a:chExt cx="2486242" cy="834168"/>
          </a:xfrm>
        </p:grpSpPr>
        <p:sp>
          <p:nvSpPr>
            <p:cNvPr id="28" name="Pyöristetty suorakulmio 27"/>
            <p:cNvSpPr/>
            <p:nvPr/>
          </p:nvSpPr>
          <p:spPr>
            <a:xfrm>
              <a:off x="5792083" y="1485438"/>
              <a:ext cx="2486242" cy="834168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50000"/>
                <a:lumOff val="5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Pyöristetty suorakulmio 14"/>
            <p:cNvSpPr/>
            <p:nvPr/>
          </p:nvSpPr>
          <p:spPr>
            <a:xfrm>
              <a:off x="5816515" y="1509870"/>
              <a:ext cx="2437378" cy="785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 err="1">
                  <a:solidFill>
                    <a:sysClr val="window" lastClr="FFFFFF"/>
                  </a:solidFill>
                  <a:latin typeface="Calibri"/>
                </a:rPr>
                <a:t>Eksoten</a:t>
              </a: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 omat muistikuntoutusryhmät</a:t>
              </a:r>
            </a:p>
          </p:txBody>
        </p:sp>
      </p:grpSp>
      <p:grpSp>
        <p:nvGrpSpPr>
          <p:cNvPr id="16" name="Ryhmä 15"/>
          <p:cNvGrpSpPr/>
          <p:nvPr/>
        </p:nvGrpSpPr>
        <p:grpSpPr>
          <a:xfrm>
            <a:off x="6635827" y="3868587"/>
            <a:ext cx="2474201" cy="657297"/>
            <a:chOff x="5784277" y="2497979"/>
            <a:chExt cx="2474201" cy="876396"/>
          </a:xfrm>
        </p:grpSpPr>
        <p:sp>
          <p:nvSpPr>
            <p:cNvPr id="20" name="Pyöristetty suorakulmio 19"/>
            <p:cNvSpPr/>
            <p:nvPr/>
          </p:nvSpPr>
          <p:spPr>
            <a:xfrm>
              <a:off x="5784277" y="2523141"/>
              <a:ext cx="2474201" cy="851234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Pyöristetty suorakulmio 22"/>
            <p:cNvSpPr/>
            <p:nvPr/>
          </p:nvSpPr>
          <p:spPr>
            <a:xfrm>
              <a:off x="5809209" y="2497979"/>
              <a:ext cx="2424337" cy="801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 err="1">
                  <a:solidFill>
                    <a:sysClr val="window" lastClr="FFFFFF"/>
                  </a:solidFill>
                  <a:latin typeface="Calibri"/>
                </a:rPr>
                <a:t>Eksoten</a:t>
              </a: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 muistisairaan ja hänen läheisensä avokuntoutus</a:t>
              </a:r>
            </a:p>
          </p:txBody>
        </p:sp>
      </p:grpSp>
      <p:grpSp>
        <p:nvGrpSpPr>
          <p:cNvPr id="17" name="Ryhmä 16"/>
          <p:cNvGrpSpPr/>
          <p:nvPr/>
        </p:nvGrpSpPr>
        <p:grpSpPr>
          <a:xfrm>
            <a:off x="6632509" y="4592360"/>
            <a:ext cx="2500434" cy="586868"/>
            <a:chOff x="5794853" y="3562090"/>
            <a:chExt cx="2500434" cy="782491"/>
          </a:xfrm>
        </p:grpSpPr>
        <p:sp>
          <p:nvSpPr>
            <p:cNvPr id="18" name="Pyöristetty suorakulmio 17"/>
            <p:cNvSpPr/>
            <p:nvPr/>
          </p:nvSpPr>
          <p:spPr>
            <a:xfrm>
              <a:off x="5794853" y="3562090"/>
              <a:ext cx="2500434" cy="782491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50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Pyöristetty suorakulmio 24"/>
            <p:cNvSpPr/>
            <p:nvPr/>
          </p:nvSpPr>
          <p:spPr>
            <a:xfrm>
              <a:off x="5817771" y="3585008"/>
              <a:ext cx="2454598" cy="736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400" b="1" dirty="0" err="1">
                  <a:solidFill>
                    <a:sysClr val="window" lastClr="FFFFFF"/>
                  </a:solidFill>
                  <a:latin typeface="Calibri"/>
                </a:rPr>
                <a:t>Eksoten</a:t>
              </a:r>
              <a:r>
                <a:rPr lang="fi-FI" sz="1400" b="1" dirty="0">
                  <a:solidFill>
                    <a:sysClr val="window" lastClr="FFFFFF"/>
                  </a:solidFill>
                  <a:latin typeface="Calibri"/>
                </a:rPr>
                <a:t> monialainen kotikuntoutus</a:t>
              </a:r>
            </a:p>
          </p:txBody>
        </p:sp>
      </p:grpSp>
      <p:grpSp>
        <p:nvGrpSpPr>
          <p:cNvPr id="40" name="Ryhmä 39"/>
          <p:cNvGrpSpPr/>
          <p:nvPr/>
        </p:nvGrpSpPr>
        <p:grpSpPr>
          <a:xfrm>
            <a:off x="1724070" y="3146243"/>
            <a:ext cx="1403647" cy="1523625"/>
            <a:chOff x="60296" y="1681024"/>
            <a:chExt cx="2289125" cy="1144562"/>
          </a:xfrm>
        </p:grpSpPr>
        <p:sp>
          <p:nvSpPr>
            <p:cNvPr id="41" name="Pyöristetty suorakulmio 40"/>
            <p:cNvSpPr/>
            <p:nvPr/>
          </p:nvSpPr>
          <p:spPr>
            <a:xfrm>
              <a:off x="60296" y="1681024"/>
              <a:ext cx="2289125" cy="1144562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Pyöristetty suorakulmio 4"/>
            <p:cNvSpPr/>
            <p:nvPr/>
          </p:nvSpPr>
          <p:spPr>
            <a:xfrm>
              <a:off x="93819" y="1714547"/>
              <a:ext cx="2222079" cy="1077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2400" b="1" dirty="0">
                  <a:solidFill>
                    <a:sysClr val="window" lastClr="FFFFFF"/>
                  </a:solidFill>
                  <a:latin typeface="Calibri"/>
                </a:rPr>
                <a:t>MUISTI-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2400" b="1" dirty="0">
                  <a:solidFill>
                    <a:sysClr val="window" lastClr="FFFFFF"/>
                  </a:solidFill>
                  <a:latin typeface="Calibri"/>
                </a:rPr>
                <a:t>SAIRAUS</a:t>
              </a:r>
            </a:p>
          </p:txBody>
        </p:sp>
      </p:grpSp>
      <p:sp>
        <p:nvSpPr>
          <p:cNvPr id="44" name="Nuoli oikealle 43"/>
          <p:cNvSpPr/>
          <p:nvPr/>
        </p:nvSpPr>
        <p:spPr>
          <a:xfrm>
            <a:off x="5909817" y="2844749"/>
            <a:ext cx="720080" cy="652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Nuoli oikealle 44"/>
          <p:cNvSpPr/>
          <p:nvPr/>
        </p:nvSpPr>
        <p:spPr>
          <a:xfrm>
            <a:off x="5900709" y="4199270"/>
            <a:ext cx="720080" cy="652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Suorakulmio 45"/>
          <p:cNvSpPr/>
          <p:nvPr/>
        </p:nvSpPr>
        <p:spPr>
          <a:xfrm>
            <a:off x="1827490" y="1160751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/>
              <a:t>MUISTIDIAGNOOSIN SAANEEN ASIAKKAAN KUNTOUTUSPOLKU EKSOTESSA</a:t>
            </a:r>
            <a:endParaRPr lang="fi-FI" sz="2800" dirty="0"/>
          </a:p>
        </p:txBody>
      </p:sp>
      <p:grpSp>
        <p:nvGrpSpPr>
          <p:cNvPr id="47" name="Ryhmä 46"/>
          <p:cNvGrpSpPr/>
          <p:nvPr/>
        </p:nvGrpSpPr>
        <p:grpSpPr>
          <a:xfrm>
            <a:off x="9353526" y="3190868"/>
            <a:ext cx="1172166" cy="1523625"/>
            <a:chOff x="60296" y="1681024"/>
            <a:chExt cx="2289125" cy="1144562"/>
          </a:xfrm>
        </p:grpSpPr>
        <p:sp>
          <p:nvSpPr>
            <p:cNvPr id="48" name="Pyöristetty suorakulmio 47"/>
            <p:cNvSpPr/>
            <p:nvPr/>
          </p:nvSpPr>
          <p:spPr>
            <a:xfrm>
              <a:off x="60296" y="1681024"/>
              <a:ext cx="2289125" cy="1144562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9" name="Pyöristetty suorakulmio 4"/>
            <p:cNvSpPr/>
            <p:nvPr/>
          </p:nvSpPr>
          <p:spPr>
            <a:xfrm>
              <a:off x="93819" y="1714547"/>
              <a:ext cx="2222079" cy="1077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fi-FI" sz="1600" b="1" dirty="0" err="1">
                  <a:solidFill>
                    <a:sysClr val="window" lastClr="FFFFFF"/>
                  </a:solidFill>
                  <a:latin typeface="Calibri"/>
                </a:rPr>
                <a:t>Muisti-koordinaat-torien</a:t>
              </a:r>
              <a:r>
                <a:rPr lang="fi-FI" sz="1600" b="1" dirty="0">
                  <a:solidFill>
                    <a:sysClr val="window" lastClr="FFFFFF"/>
                  </a:solidFill>
                  <a:latin typeface="Calibri"/>
                </a:rPr>
                <a:t> seuranta</a:t>
              </a:r>
            </a:p>
          </p:txBody>
        </p:sp>
      </p:grpSp>
      <p:sp>
        <p:nvSpPr>
          <p:cNvPr id="55" name="Nuoli vasemmalle ja ylös 54"/>
          <p:cNvSpPr/>
          <p:nvPr/>
        </p:nvSpPr>
        <p:spPr>
          <a:xfrm>
            <a:off x="9370692" y="4851804"/>
            <a:ext cx="711954" cy="27003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Nuoli vasemmalle ja ylös 57"/>
          <p:cNvSpPr/>
          <p:nvPr/>
        </p:nvSpPr>
        <p:spPr>
          <a:xfrm rot="16200000">
            <a:off x="9594064" y="2519040"/>
            <a:ext cx="292505" cy="68466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19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4" y="0"/>
            <a:ext cx="9144000" cy="6535184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2416366" y="737210"/>
            <a:ext cx="6880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3"/>
              </a:rPr>
              <a:t>https://</a:t>
            </a:r>
            <a:r>
              <a:rPr lang="fi-FI" dirty="0" smtClean="0">
                <a:hlinkClick r:id="rId3"/>
              </a:rPr>
              <a:t>www.kotonaasumisenturvallisuus.fi/asumisturvallisuustesti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32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4948AC-164D-4E79-85E3-8D65A924AA84}" type="slidenum">
              <a:rPr lang="fi-FI" altLang="fi-FI" smtClean="0"/>
              <a:pPr/>
              <a:t>38</a:t>
            </a:fld>
            <a:endParaRPr lang="fi-FI" altLang="fi-FI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961"/>
            <a:ext cx="12192000" cy="55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124744"/>
            <a:ext cx="10860025" cy="52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407368" y="1388969"/>
            <a:ext cx="6480720" cy="5821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Selvityksen paras kunta oli Utsjoki, joka pärjäsi erityisesti hyvän kotihoidon, tehostetun palveluasumisen ja lääkkeiden vähäisen käytön ansiosta. </a:t>
            </a:r>
            <a:r>
              <a:rPr lang="fi-FI" sz="1600" dirty="0" err="1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Utsjokiset</a:t>
            </a: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seniorit asuvat usein kotonaan ja heistä huomattavasti muuta Suomea suurempi osa on kotihoidon piirissä.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b="1" dirty="0">
                <a:solidFill>
                  <a:srgbClr val="191919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Etelä-Karjala menestyi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Utsjoen jälkeen tilaston kärjessä on viisi kuntaa Etelä-Karjalan maakunnasta. Toisena olevan Rautjärven jälkeen tulevat Taipalsaari, Ruokolahti, Parikkala ja Lemi.</a:t>
            </a:r>
            <a:b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Etelä-Karjalan </a:t>
            </a:r>
            <a:r>
              <a:rPr lang="fi-FI" sz="1600" dirty="0" err="1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sosiaali</a:t>
            </a: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ja terveyspiirin (Eksote) terveys- ja vanhustenpalvelujen johtaja </a:t>
            </a:r>
            <a:r>
              <a:rPr lang="fi-FI" sz="1600" b="1" u="sng" dirty="0">
                <a:solidFill>
                  <a:srgbClr val="000000"/>
                </a:solidFill>
                <a:latin typeface="inherit"/>
                <a:ea typeface="Times New Roman" panose="02020603050405020304" pitchFamily="18" charset="0"/>
                <a:hlinkClick r:id="rId2"/>
              </a:rPr>
              <a:t>Tuula Karhulan</a:t>
            </a:r>
            <a:r>
              <a:rPr lang="fi-FI" sz="1600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mukaan Eksote ja kunnat ovat yhdessä satsanneet hyvinvoinnin ja terveyden edistämiseen</a:t>
            </a:r>
            <a:r>
              <a:rPr lang="fi-FI" sz="1600" dirty="0" smtClean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fi-FI" sz="1600" dirty="0"/>
              <a:t> </a:t>
            </a:r>
            <a:endParaRPr lang="fi-FI" sz="1600" dirty="0" smtClean="0"/>
          </a:p>
          <a:p>
            <a:r>
              <a:rPr lang="fi-FI" sz="1600" dirty="0" smtClean="0"/>
              <a:t>–</a:t>
            </a:r>
            <a:r>
              <a:rPr lang="fi-FI" sz="1600" dirty="0"/>
              <a:t> Olemme panostaneet ihmisten kuntoutukseen, pärjäämiseen, itsenäiseen selviytymiseen ja siihen, että ihmisillä olisi mahdollisuuksia valita </a:t>
            </a:r>
            <a:r>
              <a:rPr lang="fi-FI" sz="1600" dirty="0" err="1"/>
              <a:t>asuinolojaan</a:t>
            </a:r>
            <a:r>
              <a:rPr lang="fi-FI" sz="1600" dirty="0"/>
              <a:t>.</a:t>
            </a:r>
            <a:endParaRPr lang="fi-FI" sz="1600" dirty="0" smtClean="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i-FI" sz="1600" dirty="0" smtClean="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i-FI" sz="1600" dirty="0"/>
              <a:t>Karhulan mukaan jatkossa eräs tärkeimmistä tehtävistä on se, että seniorien toimintakykyä pidetään yllä ja panostetaan yhteisöllisyyteen</a:t>
            </a:r>
            <a:r>
              <a:rPr lang="fi-FI" dirty="0" smtClean="0"/>
              <a:t>.</a:t>
            </a:r>
          </a:p>
          <a:p>
            <a:r>
              <a:rPr lang="fi-FI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fi-FI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fi-FI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fi-FI" dirty="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i-FI" dirty="0"/>
          </a:p>
        </p:txBody>
      </p:sp>
      <p:pic>
        <p:nvPicPr>
          <p:cNvPr id="4" name="Sisällön paikkamerkki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088" y="1124744"/>
            <a:ext cx="43986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orakulmio 4"/>
          <p:cNvSpPr/>
          <p:nvPr/>
        </p:nvSpPr>
        <p:spPr>
          <a:xfrm>
            <a:off x="590479" y="186847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191919"/>
                </a:solidFill>
                <a:latin typeface="BentonSansComp-Bold"/>
              </a:rPr>
              <a:t>Täällä päin Suomea senioreilla on hyvä olla – katso oman kuntasi sijoitus </a:t>
            </a:r>
            <a:r>
              <a:rPr lang="fi-FI" sz="2400" b="1" dirty="0" err="1">
                <a:solidFill>
                  <a:srgbClr val="191919"/>
                </a:solidFill>
                <a:latin typeface="BentonSansComp-Bold"/>
              </a:rPr>
              <a:t>IS:n</a:t>
            </a:r>
            <a:r>
              <a:rPr lang="fi-FI" sz="2400" b="1" dirty="0">
                <a:solidFill>
                  <a:srgbClr val="191919"/>
                </a:solidFill>
                <a:latin typeface="BentonSansComp-Bold"/>
              </a:rPr>
              <a:t> </a:t>
            </a:r>
            <a:r>
              <a:rPr lang="fi-FI" sz="2400" b="1" dirty="0" smtClean="0">
                <a:solidFill>
                  <a:srgbClr val="191919"/>
                </a:solidFill>
                <a:latin typeface="BentonSansComp-Bold"/>
              </a:rPr>
              <a:t>jättiselvityksessä </a:t>
            </a:r>
          </a:p>
          <a:p>
            <a:r>
              <a:rPr lang="fi-FI" sz="2400" b="1" dirty="0" smtClean="0">
                <a:solidFill>
                  <a:srgbClr val="191919"/>
                </a:solidFill>
                <a:latin typeface="BentonSansComp-Bold"/>
              </a:rPr>
              <a:t>(Iltasanomat 12.3.2019), </a:t>
            </a:r>
            <a:endParaRPr lang="fi-FI" sz="2400" b="1" i="0" u="none" strike="noStrike" dirty="0">
              <a:solidFill>
                <a:srgbClr val="191919"/>
              </a:solidFill>
              <a:effectLst/>
              <a:latin typeface="BentonSansComp-Bold"/>
            </a:endParaRPr>
          </a:p>
        </p:txBody>
      </p:sp>
      <p:sp>
        <p:nvSpPr>
          <p:cNvPr id="6" name="Ellipsi 5"/>
          <p:cNvSpPr/>
          <p:nvPr/>
        </p:nvSpPr>
        <p:spPr>
          <a:xfrm>
            <a:off x="10128448" y="4725144"/>
            <a:ext cx="720080" cy="576064"/>
          </a:xfrm>
          <a:prstGeom prst="ellipse">
            <a:avLst/>
          </a:prstGeom>
          <a:noFill/>
          <a:ln>
            <a:solidFill>
              <a:srgbClr val="FF0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69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Kotihoito ja kotiin vietävät palvelu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59" y="982994"/>
            <a:ext cx="10972800" cy="5040560"/>
          </a:xfrm>
        </p:spPr>
        <p:txBody>
          <a:bodyPr/>
          <a:lstStyle/>
          <a:p>
            <a:r>
              <a:rPr lang="fi-FI" dirty="0" smtClean="0"/>
              <a:t>Tukipalvelut</a:t>
            </a:r>
          </a:p>
          <a:p>
            <a:pPr lvl="1"/>
            <a:r>
              <a:rPr lang="fi-FI" sz="2800" dirty="0" smtClean="0"/>
              <a:t>Ateriapalvelut</a:t>
            </a:r>
          </a:p>
          <a:p>
            <a:pPr lvl="1"/>
            <a:r>
              <a:rPr lang="fi-FI" sz="2800" dirty="0" smtClean="0"/>
              <a:t>Kuljetustuki</a:t>
            </a:r>
          </a:p>
          <a:p>
            <a:pPr lvl="1"/>
            <a:r>
              <a:rPr lang="fi-FI" sz="2800" dirty="0" smtClean="0"/>
              <a:t>Yhteistyö pelastuslaitoksen kanssa kotona asumisen turvallisuus asioissa</a:t>
            </a:r>
          </a:p>
          <a:p>
            <a:pPr lvl="1"/>
            <a:r>
              <a:rPr lang="fi-FI" sz="2800" dirty="0"/>
              <a:t>Turva-auttajat turvapuhelinhälytyksiin vastaavat</a:t>
            </a:r>
          </a:p>
          <a:p>
            <a:r>
              <a:rPr lang="fi-FI" dirty="0" smtClean="0"/>
              <a:t>Tehostettu kotisairaanhoito</a:t>
            </a:r>
          </a:p>
          <a:p>
            <a:pPr lvl="1"/>
            <a:r>
              <a:rPr lang="fi-FI" sz="2800" dirty="0" smtClean="0"/>
              <a:t>Apua esim. jatkohoidossa, akuuteissa tilanteissa</a:t>
            </a:r>
          </a:p>
          <a:p>
            <a:r>
              <a:rPr lang="fi-FI" dirty="0" smtClean="0"/>
              <a:t>Kotikuntoutus 36 HTV maakunnassa</a:t>
            </a:r>
          </a:p>
          <a:p>
            <a:r>
              <a:rPr lang="fi-FI" dirty="0" smtClean="0"/>
              <a:t>Kotihoito toimii 24/7 </a:t>
            </a:r>
          </a:p>
          <a:p>
            <a:r>
              <a:rPr lang="fi-FI" dirty="0" smtClean="0"/>
              <a:t>Omaishoito </a:t>
            </a:r>
          </a:p>
        </p:txBody>
      </p:sp>
    </p:spTree>
    <p:extLst>
      <p:ext uri="{BB962C8B-B14F-4D97-AF65-F5344CB8AC3E}">
        <p14:creationId xmlns:p14="http://schemas.microsoft.com/office/powerpoint/2010/main" val="3481056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ukokuu-0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12" y="332656"/>
            <a:ext cx="9031804" cy="600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336006"/>
            <a:ext cx="6043613" cy="4521994"/>
          </a:xfrm>
          <a:prstGeom prst="rect">
            <a:avLst/>
          </a:prstGeom>
        </p:spPr>
      </p:pic>
      <p:pic>
        <p:nvPicPr>
          <p:cNvPr id="6" name="Picture 4" descr="Karnakoski_pakapaat_jonos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94" y="1269349"/>
            <a:ext cx="1945839" cy="29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6" descr="C:\Users\karhuti\Desktop\Puhelimesta kuvia\WP_20170518_09_09_54_Pro_L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86" y="6003142"/>
            <a:ext cx="2909718" cy="1317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n paikkamerkki 4"/>
          <p:cNvSpPr>
            <a:spLocks noGrp="1"/>
          </p:cNvSpPr>
          <p:nvPr>
            <p:ph type="body" sz="half" idx="2"/>
          </p:nvPr>
        </p:nvSpPr>
        <p:spPr>
          <a:xfrm>
            <a:off x="7646086" y="4071589"/>
            <a:ext cx="2949178" cy="3332181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Konseptin suunnittelun pohjana asiakkaiden tarpeet ja ympäristön mahdollisuudet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007768" y="332656"/>
            <a:ext cx="45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Asumisen ja palvelujen yhdistäminen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60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Erilaisia asumispalveluja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79376" y="1052736"/>
            <a:ext cx="10972800" cy="5040560"/>
          </a:xfrm>
        </p:spPr>
        <p:txBody>
          <a:bodyPr/>
          <a:lstStyle/>
          <a:p>
            <a:r>
              <a:rPr lang="fi-FI" dirty="0" smtClean="0"/>
              <a:t>Esteetön asunto talossa jossa yhteisiä tiloja, usein kuvataan senioritaloksi</a:t>
            </a:r>
          </a:p>
          <a:p>
            <a:r>
              <a:rPr lang="fi-FI" dirty="0" smtClean="0"/>
              <a:t>Ohjattu seniorasuminen edellisen lisäksi ohjaaja päivisin, kotihoidon</a:t>
            </a:r>
            <a:r>
              <a:rPr lang="fi-FI" sz="2400" dirty="0" smtClean="0"/>
              <a:t> </a:t>
            </a:r>
          </a:p>
          <a:p>
            <a:pPr lvl="1"/>
            <a:r>
              <a:rPr lang="fi-FI" sz="2000" dirty="0" smtClean="0"/>
              <a:t>Esim. Tietäjänkatu ja Tuomikoti Lappeenrannassa; ohjaaja arkipäivisin paikalla, </a:t>
            </a:r>
          </a:p>
          <a:p>
            <a:pPr lvl="1"/>
            <a:r>
              <a:rPr lang="fi-FI" sz="2000" dirty="0" smtClean="0"/>
              <a:t>”</a:t>
            </a:r>
            <a:r>
              <a:rPr lang="fi-FI" sz="2000" dirty="0" err="1" smtClean="0"/>
              <a:t>Immalan</a:t>
            </a:r>
            <a:r>
              <a:rPr lang="fi-FI" sz="2000" dirty="0" smtClean="0"/>
              <a:t> Loiste, Imatra. Ikäihmisten </a:t>
            </a:r>
            <a:r>
              <a:rPr lang="fi-FI" sz="2000" dirty="0"/>
              <a:t>asuminen, ohjattu senioritoiminta sekä kaupunginkirjaston palvelut samassa rakennuksessa antavat mahdollisuuden uudenlaiseen toimintaan. Kirjaston avajaispäivän monipuolinen ohjelma on mainio lähtölaukaus kaupunginosan uudelle, monipuoliselle </a:t>
            </a:r>
            <a:r>
              <a:rPr lang="fi-FI" sz="2000" dirty="0" smtClean="0"/>
              <a:t>kulttuuritilalle”.</a:t>
            </a:r>
            <a:endParaRPr lang="fi-FI" sz="2000" dirty="0"/>
          </a:p>
          <a:p>
            <a:r>
              <a:rPr lang="fi-FI" dirty="0"/>
              <a:t>Palveluasuminen, henkilöstö paikalla aamu ja iltavuorossa, </a:t>
            </a:r>
            <a:r>
              <a:rPr lang="fi-FI" dirty="0" err="1"/>
              <a:t>yöapu</a:t>
            </a:r>
            <a:r>
              <a:rPr lang="fi-FI" dirty="0"/>
              <a:t> läheltä tai </a:t>
            </a:r>
            <a:r>
              <a:rPr lang="fi-FI" dirty="0" err="1"/>
              <a:t>yöpartiolta</a:t>
            </a:r>
            <a:r>
              <a:rPr lang="fi-FI" dirty="0" smtClean="0"/>
              <a:t>.</a:t>
            </a:r>
          </a:p>
          <a:p>
            <a:r>
              <a:rPr lang="fi-FI" dirty="0" smtClean="0"/>
              <a:t>Perhehoito perhehoitokodissa, kiertävät perhehoitajat omaishoidon ja kotihoidon tukena</a:t>
            </a:r>
            <a:endParaRPr lang="fi-FI" dirty="0"/>
          </a:p>
          <a:p>
            <a:r>
              <a:rPr lang="fi-FI" dirty="0"/>
              <a:t>Tehostettu palveluasuminen, henkilöstö paikalla 24/7</a:t>
            </a:r>
            <a:r>
              <a:rPr lang="fi-FI" dirty="0" smtClean="0"/>
              <a:t>. </a:t>
            </a:r>
          </a:p>
          <a:p>
            <a:pPr marL="0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4610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Tehostetun palveluasumisen palvelujen  sisältö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847528" y="1600201"/>
            <a:ext cx="8363272" cy="4493095"/>
          </a:xfrm>
        </p:spPr>
        <p:txBody>
          <a:bodyPr/>
          <a:lstStyle/>
          <a:p>
            <a:r>
              <a:rPr lang="fi-FI" dirty="0"/>
              <a:t>A</a:t>
            </a:r>
            <a:r>
              <a:rPr lang="fi-FI" dirty="0" smtClean="0"/>
              <a:t>siakas </a:t>
            </a:r>
            <a:r>
              <a:rPr lang="fi-FI" dirty="0"/>
              <a:t>saa palvelutarpeensa mukaan </a:t>
            </a:r>
            <a:endParaRPr lang="fi-FI" dirty="0" smtClean="0"/>
          </a:p>
          <a:p>
            <a:r>
              <a:rPr lang="fi-FI" dirty="0" smtClean="0"/>
              <a:t>Henkilökunnan </a:t>
            </a:r>
            <a:r>
              <a:rPr lang="fi-FI" dirty="0"/>
              <a:t>antaman avun ja </a:t>
            </a:r>
            <a:r>
              <a:rPr lang="fi-FI" dirty="0" smtClean="0"/>
              <a:t>hoivan</a:t>
            </a:r>
          </a:p>
          <a:p>
            <a:r>
              <a:rPr lang="fi-FI" dirty="0" smtClean="0"/>
              <a:t>Siivous- </a:t>
            </a:r>
            <a:r>
              <a:rPr lang="fi-FI" dirty="0"/>
              <a:t>ja </a:t>
            </a:r>
            <a:r>
              <a:rPr lang="fi-FI" dirty="0" smtClean="0"/>
              <a:t>pyykkihuollon</a:t>
            </a:r>
          </a:p>
          <a:p>
            <a:r>
              <a:rPr lang="fi-FI" dirty="0" smtClean="0"/>
              <a:t>Kaikki </a:t>
            </a:r>
            <a:r>
              <a:rPr lang="fi-FI" dirty="0"/>
              <a:t>päivittäiset ateriat </a:t>
            </a:r>
            <a:endParaRPr lang="fi-FI" dirty="0" smtClean="0"/>
          </a:p>
          <a:p>
            <a:r>
              <a:rPr lang="fi-FI" dirty="0" smtClean="0"/>
              <a:t>Apua </a:t>
            </a:r>
            <a:r>
              <a:rPr lang="fi-FI" dirty="0"/>
              <a:t>terveydentilan ylläpidossa ja </a:t>
            </a:r>
            <a:r>
              <a:rPr lang="fi-FI" dirty="0" smtClean="0"/>
              <a:t>lääkehoidossa</a:t>
            </a:r>
          </a:p>
          <a:p>
            <a:r>
              <a:rPr lang="fi-FI" dirty="0" smtClean="0"/>
              <a:t>Arjen aktiviteetteja</a:t>
            </a:r>
          </a:p>
          <a:p>
            <a:r>
              <a:rPr lang="fi-FI" dirty="0" smtClean="0"/>
              <a:t>Asiakasmaksut määräytyvät tulojen perusteella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305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836712"/>
            <a:ext cx="6902548" cy="4896544"/>
          </a:xfr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6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Kyselyn toteuttaminen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3392" y="1124744"/>
            <a:ext cx="8229600" cy="3917032"/>
          </a:xfrm>
        </p:spPr>
        <p:txBody>
          <a:bodyPr/>
          <a:lstStyle/>
          <a:p>
            <a:r>
              <a:rPr lang="fi-FI" sz="2400" dirty="0"/>
              <a:t>Asukaskysely julkaistiin </a:t>
            </a:r>
            <a:r>
              <a:rPr lang="fi-FI" sz="2400" dirty="0" err="1"/>
              <a:t>Eksoten</a:t>
            </a:r>
            <a:r>
              <a:rPr lang="fi-FI" sz="2400" dirty="0"/>
              <a:t> internetsivuilla. Vastausaika oli 4.4.–17.4.2019.</a:t>
            </a:r>
          </a:p>
          <a:p>
            <a:r>
              <a:rPr lang="fi-FI" sz="2400" dirty="0"/>
              <a:t>Samaan kyselyyn vastasi myös </a:t>
            </a:r>
            <a:r>
              <a:rPr lang="fi-FI" sz="2400" dirty="0" err="1"/>
              <a:t>Eksoten</a:t>
            </a:r>
            <a:r>
              <a:rPr lang="fi-FI" sz="2400" dirty="0"/>
              <a:t> henkilöstö, jonka osuus koko kyselyyn vastanneista oli 48 % (47,72%).</a:t>
            </a:r>
          </a:p>
          <a:p>
            <a:r>
              <a:rPr lang="fi-FI" sz="2400" dirty="0"/>
              <a:t>Kyselyyn saatiin vastausaikana yhteensä 1 163 vastausta. </a:t>
            </a:r>
          </a:p>
          <a:p>
            <a:pPr lvl="1"/>
            <a:r>
              <a:rPr lang="fi-FI" sz="2000" dirty="0"/>
              <a:t>Ajalla 4.4.–12.4. kyselyyn pystyi vastaamaan myös paperilla muutamilla hyvinvointiasemilla ja sairaalan päivystyksessä.</a:t>
            </a:r>
          </a:p>
          <a:p>
            <a:pPr lvl="1"/>
            <a:r>
              <a:rPr lang="fi-FI" sz="2000" dirty="0"/>
              <a:t>Paperikyselyyn vastasi 54 henkilöä. Paperilla tulleet vastaukset syötettiin </a:t>
            </a:r>
            <a:r>
              <a:rPr lang="fi-FI" sz="2000" dirty="0" err="1"/>
              <a:t>Webropoliin</a:t>
            </a:r>
            <a:r>
              <a:rPr lang="fi-FI" sz="2000" dirty="0"/>
              <a:t>. Vastauspapereista 7 oli täytetty hyvin vaillinaisesti, joten niitä ei voitu kokonaisuudessaan syöttää järjestelmään.</a:t>
            </a:r>
          </a:p>
          <a:p>
            <a:r>
              <a:rPr lang="fi-FI" sz="2000" i="1" dirty="0"/>
              <a:t>Seuraavissa dioissa nostoja ja huomioita vastauksista; niissä ei ole eroteltu henkilöstön ja asukkaiden vastauksia toisistaan.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6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1" y="116632"/>
            <a:ext cx="11640616" cy="63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9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8640"/>
            <a:ext cx="10934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0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-2341"/>
            <a:ext cx="8611894" cy="64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25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0"/>
            <a:ext cx="10153128" cy="6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8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title"/>
          </p:nvPr>
        </p:nvSpPr>
        <p:spPr>
          <a:xfrm>
            <a:off x="2362200" y="358775"/>
            <a:ext cx="7620000" cy="838200"/>
          </a:xfrm>
          <a:solidFill>
            <a:schemeClr val="bg1"/>
          </a:solidFill>
        </p:spPr>
        <p:txBody>
          <a:bodyPr/>
          <a:lstStyle/>
          <a:p>
            <a:r>
              <a:rPr lang="fi-FI" altLang="fi-FI" dirty="0" smtClean="0"/>
              <a:t>Maakunta vanhenee (1) </a:t>
            </a:r>
            <a:r>
              <a:rPr lang="fi-FI" altLang="fi-FI" sz="1800" dirty="0" smtClean="0"/>
              <a:t>(Harriet Finne-Soveri)</a:t>
            </a:r>
          </a:p>
        </p:txBody>
      </p:sp>
      <p:sp>
        <p:nvSpPr>
          <p:cNvPr id="5123" name="Platshållare för innehåll 2"/>
          <p:cNvSpPr>
            <a:spLocks noGrp="1"/>
          </p:cNvSpPr>
          <p:nvPr>
            <p:ph idx="1"/>
          </p:nvPr>
        </p:nvSpPr>
        <p:spPr>
          <a:xfrm>
            <a:off x="1524000" y="1125539"/>
            <a:ext cx="9036050" cy="5183187"/>
          </a:xfrm>
        </p:spPr>
        <p:txBody>
          <a:bodyPr/>
          <a:lstStyle/>
          <a:p>
            <a:r>
              <a:rPr lang="fi-FI" altLang="fi-FI" sz="2400" b="1" dirty="0"/>
              <a:t>Maakunnan väestön terveys on maakuntien vertailussa keskimääräistä parempi</a:t>
            </a:r>
            <a:r>
              <a:rPr lang="fi-FI" altLang="fi-FI" sz="2400" dirty="0"/>
              <a:t>. </a:t>
            </a:r>
          </a:p>
          <a:p>
            <a:r>
              <a:rPr lang="fi-FI" altLang="fi-FI" sz="2400" dirty="0"/>
              <a:t>Ikävakioimaton sairastavuusindeksi oli maakunnista seitsemänneksi alhaisin. </a:t>
            </a:r>
            <a:r>
              <a:rPr lang="fi-FI" altLang="fi-FI" sz="2400" b="1" dirty="0"/>
              <a:t>Sepelvaltimosairastavuus on kuitenkin korkea</a:t>
            </a:r>
          </a:p>
          <a:p>
            <a:r>
              <a:rPr lang="fi-FI" altLang="fi-FI" sz="2400" dirty="0"/>
              <a:t>Kausi-influenssarokotteen kattavuus 65 vuotta täyttäneillä on Etelä-Karjalassa muuta maata parempi (58 % /</a:t>
            </a:r>
            <a:r>
              <a:rPr lang="fi-FI" altLang="fi-FI" sz="2400" dirty="0" err="1"/>
              <a:t>vs</a:t>
            </a:r>
            <a:r>
              <a:rPr lang="fi-FI" altLang="fi-FI" sz="2400" dirty="0"/>
              <a:t> 47%)</a:t>
            </a:r>
          </a:p>
          <a:p>
            <a:r>
              <a:rPr lang="fi-FI" altLang="fi-FI" sz="2400" b="1" dirty="0"/>
              <a:t>Etelä-Karjalassa iäkkäiden palvelujen menoista 41 prosenttia on käytetty kotihoidon palveluihin (vrt. koko maassa 32 %).</a:t>
            </a:r>
          </a:p>
          <a:p>
            <a:r>
              <a:rPr lang="fi-FI" altLang="fi-FI" sz="2400" dirty="0"/>
              <a:t>Etelä-Karjalan kotihoidon toimiyksiköistä 78 prosenttia teki v 2017 asiakkailleen systemaattisesti kuntoutussuunnitelman</a:t>
            </a:r>
            <a:endParaRPr lang="fi-FI" alt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8702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32656"/>
            <a:ext cx="10009112" cy="59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30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210425" cy="922114"/>
          </a:xfrm>
        </p:spPr>
        <p:txBody>
          <a:bodyPr/>
          <a:lstStyle/>
          <a:p>
            <a:r>
              <a:rPr lang="fi-FI" sz="2800" dirty="0"/>
              <a:t>Mihin olet </a:t>
            </a:r>
            <a:r>
              <a:rPr lang="fi-FI" sz="2800" dirty="0" err="1"/>
              <a:t>Eksotessa</a:t>
            </a:r>
            <a:r>
              <a:rPr lang="fi-FI" sz="2800" dirty="0"/>
              <a:t> tyytyväinen?</a:t>
            </a:r>
            <a:br>
              <a:rPr lang="fi-FI" sz="2800" dirty="0"/>
            </a:br>
            <a:r>
              <a:rPr lang="fi-FI" sz="2800" dirty="0"/>
              <a:t>Vastaajien määrä 1 </a:t>
            </a:r>
            <a:r>
              <a:rPr lang="fi-FI" sz="2800" dirty="0" smtClean="0"/>
              <a:t>163</a:t>
            </a:r>
            <a:r>
              <a:rPr lang="fi-FI" sz="2800" i="1" dirty="0" smtClean="0"/>
              <a:t>, tässä mukana  myös alle 65 v </a:t>
            </a:r>
            <a:endParaRPr lang="fi-FI" sz="2800" i="1" dirty="0"/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1"/>
            <p:extLst/>
          </p:nvPr>
        </p:nvGraphicFramePr>
        <p:xfrm>
          <a:off x="1983488" y="1340768"/>
          <a:ext cx="8229600" cy="467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56548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Tyytyväisiä</a:t>
                      </a:r>
                      <a:r>
                        <a:rPr lang="fi-FI" sz="1400" baseline="0" dirty="0" smtClean="0"/>
                        <a:t> ollaan mm. näihin: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Tyytymättömyyttä</a:t>
                      </a:r>
                      <a:r>
                        <a:rPr lang="fi-FI" sz="1400" baseline="0" dirty="0" smtClean="0"/>
                        <a:t> kohdistui mm. näihin:</a:t>
                      </a:r>
                      <a:endParaRPr lang="fi-FI" sz="1400" dirty="0"/>
                    </a:p>
                  </a:txBody>
                  <a:tcPr/>
                </a:tc>
              </a:tr>
              <a:tr h="505232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Hammashoito</a:t>
                      </a:r>
                      <a:r>
                        <a:rPr lang="fi-FI" sz="1400" baseline="0" dirty="0" smtClean="0"/>
                        <a:t> (selvästi eniten kehuja ja kiitoksia)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Suuri huoli palvelujen</a:t>
                      </a:r>
                      <a:r>
                        <a:rPr lang="fi-FI" sz="1400" baseline="0" dirty="0" smtClean="0"/>
                        <a:t> säilymisestä muuallakin kuin Lappeenrannassa</a:t>
                      </a:r>
                      <a:endParaRPr lang="fi-FI" sz="1400" dirty="0"/>
                    </a:p>
                  </a:txBody>
                  <a:tcPr/>
                </a:tc>
              </a:tr>
              <a:tr h="505232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Puhelinpalvelut,</a:t>
                      </a:r>
                      <a:r>
                        <a:rPr lang="fi-FI" sz="1400" baseline="0" dirty="0" smtClean="0"/>
                        <a:t> etenkin takaisinsoitto ja ajanvaraus myös sähköisesti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Välillä taisteltava</a:t>
                      </a:r>
                      <a:r>
                        <a:rPr lang="fi-FI" sz="1400" baseline="0" dirty="0" smtClean="0"/>
                        <a:t> saadakseen palveluja</a:t>
                      </a:r>
                      <a:endParaRPr lang="fi-FI" sz="1400" dirty="0"/>
                    </a:p>
                  </a:txBody>
                  <a:tcPr/>
                </a:tc>
              </a:tr>
              <a:tr h="713269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Pääsy</a:t>
                      </a:r>
                      <a:r>
                        <a:rPr lang="fi-FI" sz="1400" baseline="0" dirty="0" smtClean="0"/>
                        <a:t> hoitoon/ajalle (”saanut kun tarvinnut”), melko nopea saatavuus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Päätösten taso laskenut, väsymystä</a:t>
                      </a:r>
                      <a:r>
                        <a:rPr lang="fi-FI" sz="1400" baseline="0" dirty="0" smtClean="0"/>
                        <a:t> nähtävissä toiminnassa, pitkäjänteisempää suunnittelua tarvitaan</a:t>
                      </a:r>
                      <a:endParaRPr lang="fi-FI" sz="1400" dirty="0"/>
                    </a:p>
                  </a:txBody>
                  <a:tcPr/>
                </a:tc>
              </a:tr>
              <a:tr h="505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 smtClean="0"/>
                        <a:t>Päivystys ja erikoissairaanhoito sekä h</a:t>
                      </a:r>
                      <a:r>
                        <a:rPr kumimoji="0" lang="fi-FI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yvinvointiasemapalvelut</a:t>
                      </a:r>
                      <a:r>
                        <a:rPr kumimoji="0" lang="fi-FI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etenkin pienemmillä paikkakunnilla</a:t>
                      </a:r>
                    </a:p>
                    <a:p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Työn kuormittavuus</a:t>
                      </a:r>
                      <a:r>
                        <a:rPr lang="fi-FI" sz="1400" baseline="0" dirty="0" smtClean="0"/>
                        <a:t> ja kotihoidon riittämätön henkilöstömäärä</a:t>
                      </a:r>
                      <a:endParaRPr lang="fi-FI" sz="1400" dirty="0"/>
                    </a:p>
                  </a:txBody>
                  <a:tcPr/>
                </a:tc>
              </a:tr>
              <a:tr h="505232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Lasten</a:t>
                      </a:r>
                      <a:r>
                        <a:rPr lang="fi-FI" sz="1400" baseline="0" dirty="0" smtClean="0"/>
                        <a:t> palvelut, neuvolat, Lasten ja nuorten talo, MTPA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Vanhusten</a:t>
                      </a:r>
                      <a:r>
                        <a:rPr lang="fi-FI" sz="1400" baseline="0" dirty="0" smtClean="0"/>
                        <a:t> ja vammaisten henkilöiden tilanne</a:t>
                      </a:r>
                      <a:endParaRPr lang="fi-FI" sz="1400" dirty="0"/>
                    </a:p>
                  </a:txBody>
                  <a:tcPr/>
                </a:tc>
              </a:tr>
              <a:tr h="356548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Hyvät</a:t>
                      </a:r>
                      <a:r>
                        <a:rPr lang="fi-FI" sz="1400" baseline="0" dirty="0" smtClean="0"/>
                        <a:t> työkaverit, työtä on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Palkkauksessa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dirty="0" smtClean="0"/>
                        <a:t>ja kannustavuudessa kehitettävää</a:t>
                      </a:r>
                      <a:endParaRPr lang="fi-FI" sz="1400" dirty="0"/>
                    </a:p>
                  </a:txBody>
                  <a:tcPr/>
                </a:tc>
              </a:tr>
              <a:tr h="713269"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Ilmapiiri myönteinen kehittymiselle,</a:t>
                      </a:r>
                      <a:r>
                        <a:rPr lang="fi-FI" sz="1400" baseline="0" dirty="0" smtClean="0"/>
                        <a:t> kehitysmyönteisyys, ennakkoluulottomuus ja kyky uudistaa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 smtClean="0"/>
                        <a:t>Ei</a:t>
                      </a:r>
                      <a:r>
                        <a:rPr lang="fi-FI" sz="1400" baseline="0" dirty="0" smtClean="0"/>
                        <a:t> olla tyytyväisiä eikä tyytymättömiä</a:t>
                      </a:r>
                      <a:endParaRPr lang="fi-FI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1847528" y="599879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/>
              <a:t>Vastauksissa korostuvat eri muodoissaan etenkin sanat: palvelut, hyvää, hammashoito, hoito, henkilökunta, toimiva, lääkäri</a:t>
            </a:r>
            <a:r>
              <a:rPr lang="fi-FI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70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eksotedata\kotihakemistot\lalloth\Omat kuvatiedostot\edited-papa-proud-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27" y="908720"/>
            <a:ext cx="6909882" cy="47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4655840" y="2938"/>
            <a:ext cx="6390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800" dirty="0">
                <a:latin typeface="Berlin Sans FB" panose="020E0602020502020306" pitchFamily="34" charset="0"/>
                <a:cs typeface="Aharoni" panose="02010803020104030203" pitchFamily="2" charset="-79"/>
              </a:rPr>
              <a:t>Kiitos ! 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559496" y="134076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” Vanhana olemisen  hyvä asia on ettei ole enää nuori”</a:t>
            </a:r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119336" y="393305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000" b="1" dirty="0" smtClean="0"/>
              <a:t>”Emme </a:t>
            </a:r>
            <a:r>
              <a:rPr lang="fi-FI" sz="2000" b="1" dirty="0"/>
              <a:t>ehkä saa tätä suurta asiaa </a:t>
            </a:r>
            <a:endParaRPr lang="fi-FI" sz="2000" b="1" dirty="0" smtClean="0"/>
          </a:p>
          <a:p>
            <a:r>
              <a:rPr lang="fi-FI" sz="2000" b="1" dirty="0" smtClean="0"/>
              <a:t>valmiiksi </a:t>
            </a:r>
            <a:r>
              <a:rPr lang="fi-FI" sz="2000" b="1" dirty="0"/>
              <a:t>tänä vuonna, </a:t>
            </a:r>
          </a:p>
          <a:p>
            <a:r>
              <a:rPr lang="fi-FI" sz="2000" b="1" dirty="0"/>
              <a:t>emme tällä vaalikaudella, </a:t>
            </a:r>
          </a:p>
          <a:p>
            <a:r>
              <a:rPr lang="fi-FI" sz="2000" b="1" dirty="0"/>
              <a:t>mutta me kuitenkin </a:t>
            </a:r>
            <a:endParaRPr lang="fi-FI" sz="2000" b="1" dirty="0" smtClean="0"/>
          </a:p>
          <a:p>
            <a:r>
              <a:rPr lang="fi-FI" sz="2000" b="1" dirty="0" smtClean="0"/>
              <a:t>aloitimme </a:t>
            </a:r>
            <a:r>
              <a:rPr lang="fi-FI" sz="2000" b="1" dirty="0"/>
              <a:t>sen”                                                                                                                                                                                                     </a:t>
            </a:r>
            <a:r>
              <a:rPr lang="fi-FI" sz="2000" b="1" dirty="0" smtClean="0"/>
              <a:t>                       </a:t>
            </a:r>
            <a:r>
              <a:rPr lang="fi-FI" sz="2000" dirty="0" smtClean="0"/>
              <a:t>(</a:t>
            </a:r>
            <a:r>
              <a:rPr lang="fi-FI" sz="2000" dirty="0"/>
              <a:t>J. F Kennedy)</a:t>
            </a:r>
          </a:p>
        </p:txBody>
      </p:sp>
    </p:spTree>
    <p:extLst>
      <p:ext uri="{BB962C8B-B14F-4D97-AF65-F5344CB8AC3E}">
        <p14:creationId xmlns:p14="http://schemas.microsoft.com/office/powerpoint/2010/main" val="27574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ubrik 1"/>
          <p:cNvSpPr>
            <a:spLocks noGrp="1"/>
          </p:cNvSpPr>
          <p:nvPr>
            <p:ph type="title"/>
          </p:nvPr>
        </p:nvSpPr>
        <p:spPr>
          <a:xfrm>
            <a:off x="2362200" y="358775"/>
            <a:ext cx="7620000" cy="838200"/>
          </a:xfrm>
          <a:solidFill>
            <a:schemeClr val="bg1"/>
          </a:solidFill>
        </p:spPr>
        <p:txBody>
          <a:bodyPr/>
          <a:lstStyle/>
          <a:p>
            <a:r>
              <a:rPr lang="fi-FI" altLang="fi-FI" smtClean="0"/>
              <a:t>Tulevaisuuden vanhuudesta tiedetään, että</a:t>
            </a:r>
          </a:p>
        </p:txBody>
      </p:sp>
      <p:sp>
        <p:nvSpPr>
          <p:cNvPr id="11267" name="Platshållare för innehåll 2"/>
          <p:cNvSpPr>
            <a:spLocks noGrp="1"/>
          </p:cNvSpPr>
          <p:nvPr>
            <p:ph idx="1"/>
          </p:nvPr>
        </p:nvSpPr>
        <p:spPr>
          <a:xfrm>
            <a:off x="1524000" y="1412875"/>
            <a:ext cx="9144000" cy="489585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fi-FI" altLang="fi-FI"/>
              <a:t>Olemme yhä parempikuntoisia yhä pitempään ja kuolemme yhä vanhempina</a:t>
            </a:r>
          </a:p>
          <a:p>
            <a:pPr marL="514350" indent="-514350">
              <a:buFontTx/>
              <a:buAutoNum type="arabicPeriod"/>
            </a:pPr>
            <a:r>
              <a:rPr lang="fi-FI" altLang="fi-FI"/>
              <a:t>Vanheneminen ei itsessään ole pulma – pulmana on kansansairaudet ja niiden aiheuttama toimintakyvyn menetys - kaksi tärkeintä ovat</a:t>
            </a:r>
          </a:p>
          <a:p>
            <a:pPr lvl="1"/>
            <a:r>
              <a:rPr lang="fi-FI" altLang="fi-FI" sz="2200"/>
              <a:t>Sydän- ja verisuonisairaudet</a:t>
            </a:r>
          </a:p>
          <a:p>
            <a:pPr lvl="1"/>
            <a:r>
              <a:rPr lang="fi-FI" altLang="fi-FI" sz="2200"/>
              <a:t>Muistisairaudet</a:t>
            </a:r>
          </a:p>
          <a:p>
            <a:pPr marL="514350" indent="-514350">
              <a:buFontTx/>
              <a:buAutoNum type="arabicPeriod"/>
            </a:pPr>
            <a:r>
              <a:rPr lang="fi-FI" altLang="fi-FI"/>
              <a:t>Työikäisiä työssä käyviä tulee olemaan vähemmän kuin tänään ja kaikki </a:t>
            </a:r>
            <a:r>
              <a:rPr lang="fi-FI" altLang="fi-FI" b="1"/>
              <a:t>länsimaat tulevat taistelemaan työvoimasta</a:t>
            </a:r>
          </a:p>
        </p:txBody>
      </p:sp>
      <p:sp>
        <p:nvSpPr>
          <p:cNvPr id="2" name="Suorakulmio 1"/>
          <p:cNvSpPr/>
          <p:nvPr/>
        </p:nvSpPr>
        <p:spPr>
          <a:xfrm>
            <a:off x="6744072" y="1012309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fi-FI" dirty="0"/>
              <a:t>(Harriet Finne-Soveri)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82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84"/>
            <a:ext cx="8855736" cy="6390348"/>
          </a:xfrm>
          <a:prstGeom prst="rect">
            <a:avLst/>
          </a:prstGeom>
        </p:spPr>
      </p:pic>
      <p:sp>
        <p:nvSpPr>
          <p:cNvPr id="3" name="Ellipsi 2"/>
          <p:cNvSpPr/>
          <p:nvPr/>
        </p:nvSpPr>
        <p:spPr>
          <a:xfrm>
            <a:off x="4655840" y="1700808"/>
            <a:ext cx="576064" cy="2808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" name="Suora yhdysviiva 4"/>
          <p:cNvCxnSpPr/>
          <p:nvPr/>
        </p:nvCxnSpPr>
        <p:spPr>
          <a:xfrm>
            <a:off x="1343472" y="1772816"/>
            <a:ext cx="806489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8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Strategiset linjaukset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05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139137" cy="850106"/>
          </a:xfrm>
        </p:spPr>
        <p:txBody>
          <a:bodyPr>
            <a:normAutofit fontScale="90000"/>
          </a:bodyPr>
          <a:lstStyle/>
          <a:p>
            <a:r>
              <a:rPr lang="fi-FI" sz="2800" dirty="0"/>
              <a:t>Toimintakulujen ja väestön muutos </a:t>
            </a:r>
            <a:r>
              <a:rPr lang="fi-FI" sz="2800" dirty="0" smtClean="0"/>
              <a:t>2017-2040 </a:t>
            </a:r>
            <a:br>
              <a:rPr lang="fi-FI" sz="2800" dirty="0" smtClean="0"/>
            </a:br>
            <a:r>
              <a:rPr lang="fi-FI" sz="2800" dirty="0" smtClean="0"/>
              <a:t>Etelä- Karjalassa nykyrakenteella </a:t>
            </a:r>
            <a:endParaRPr lang="fi-FI" sz="280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4294967295"/>
          </p:nvPr>
        </p:nvSpPr>
        <p:spPr>
          <a:xfrm>
            <a:off x="5027890" y="6498106"/>
            <a:ext cx="2133600" cy="236827"/>
          </a:xfrm>
          <a:prstGeom prst="rect">
            <a:avLst/>
          </a:prstGeom>
        </p:spPr>
        <p:txBody>
          <a:bodyPr/>
          <a:lstStyle/>
          <a:p>
            <a:fld id="{F3CFB9D1-6F41-472A-83E3-ACB51642FBA3}" type="datetime1">
              <a:rPr lang="fi-FI" smtClean="0"/>
              <a:t>24.4.2019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502651"/>
            <a:ext cx="2133600" cy="236827"/>
          </a:xfrm>
          <a:prstGeom prst="rect">
            <a:avLst/>
          </a:prstGeom>
        </p:spPr>
        <p:txBody>
          <a:bodyPr/>
          <a:lstStyle/>
          <a:p>
            <a:fld id="{7CCA48EC-F155-4776-813B-25E135F0F5A7}" type="slidenum">
              <a:rPr lang="fi-FI" smtClean="0"/>
              <a:pPr/>
              <a:t>9</a:t>
            </a:fld>
            <a:endParaRPr lang="fi-FI" dirty="0"/>
          </a:p>
        </p:txBody>
      </p:sp>
      <p:graphicFrame>
        <p:nvGraphicFramePr>
          <p:cNvPr id="17" name="Kaavio 16"/>
          <p:cNvGraphicFramePr>
            <a:graphicFrameLocks/>
          </p:cNvGraphicFramePr>
          <p:nvPr>
            <p:extLst/>
          </p:nvPr>
        </p:nvGraphicFramePr>
        <p:xfrm>
          <a:off x="1847529" y="1307306"/>
          <a:ext cx="8496943" cy="485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lipsi 6"/>
          <p:cNvSpPr/>
          <p:nvPr/>
        </p:nvSpPr>
        <p:spPr>
          <a:xfrm>
            <a:off x="7680176" y="1556792"/>
            <a:ext cx="2520280" cy="3187704"/>
          </a:xfrm>
          <a:prstGeom prst="ellipse">
            <a:avLst/>
          </a:prstGeom>
          <a:solidFill>
            <a:srgbClr val="089DE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02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Eksote 1">
      <a:dk1>
        <a:srgbClr val="3C3C3C"/>
      </a:dk1>
      <a:lt1>
        <a:srgbClr val="FFFFFF"/>
      </a:lt1>
      <a:dk2>
        <a:srgbClr val="3C3C3C"/>
      </a:dk2>
      <a:lt2>
        <a:srgbClr val="FFFFFF"/>
      </a:lt2>
      <a:accent1>
        <a:srgbClr val="089DE0"/>
      </a:accent1>
      <a:accent2>
        <a:srgbClr val="95C11F"/>
      </a:accent2>
      <a:accent3>
        <a:srgbClr val="EF7A35"/>
      </a:accent3>
      <a:accent4>
        <a:srgbClr val="A66FAD"/>
      </a:accent4>
      <a:accent5>
        <a:srgbClr val="FCBE00"/>
      </a:accent5>
      <a:accent6>
        <a:srgbClr val="3C3C3C"/>
      </a:accent6>
      <a:hlink>
        <a:srgbClr val="089DE0"/>
      </a:hlink>
      <a:folHlink>
        <a:srgbClr val="A66FA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701D935F-19BB-4A3D-9A40-177F7FD8853C}" vid="{43B79121-B8AF-4C54-8655-9258BD78B1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yvaksymispvm xmlns="1fb10f66-92cf-4c01-be75-5f618bc9ec05" xsi:nil="true"/>
    <Hyvaksyja xmlns="1fb10f66-92cf-4c01-be75-5f618bc9ec05">
      <UserInfo>
        <DisplayName/>
        <AccountId xsi:nil="true"/>
        <AccountType/>
      </UserInfo>
    </Hyvaksyja>
    <AssignedTo xmlns="http://schemas.microsoft.com/sharepoint/v3">
      <UserInfo>
        <DisplayName/>
        <AccountId xsi:nil="true"/>
        <AccountType/>
      </UserInfo>
    </AssignedTo>
    <asiakirjannimilajittelu xmlns="1fb10f66-92cf-4c01-be75-5f618bc9ec05">Mistäsaantietoajaapuakunsitätarvitsen</asiakirjannimilajittelu>
    <Taydenne xmlns="1fb10f66-92cf-4c01-be75-5f618bc9ec05" xsi:nil="true"/>
    <Asiakirjannimi xmlns="1fb10f66-92cf-4c01-be75-5f618bc9ec05">Mistä saan tietoa ja apua kun sitä tarvitsen</Asiakirjannimi>
    <Liitenumero xmlns="1fb10f66-92cf-4c01-be75-5f618bc9ec05" xsi:nil="true"/>
    <Asiakirjantila xmlns="1fb10f66-92cf-4c01-be75-5f618bc9ec05">Luonnos</Asiakirjantila>
    <le04741bc9ad4621b5ab711222fa542e xmlns="1fb10f66-92cf-4c01-be75-5f618bc9ec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Ei julkaista</TermName>
          <TermId xmlns="http://schemas.microsoft.com/office/infopath/2007/PartnerControls">d89971e4-5565-4333-8f39-daaaab5b2a06</TermId>
        </TermInfo>
      </Terms>
    </le04741bc9ad4621b5ab711222fa542e>
    <n1a246af67fe444c8409574f433743d7 xmlns="1fb10f66-92cf-4c01-be75-5f618bc9ec05">
      <Terms xmlns="http://schemas.microsoft.com/office/infopath/2007/PartnerControls"/>
    </n1a246af67fe444c8409574f433743d7>
    <TaxCatchAll xmlns="1fb10f66-92cf-4c01-be75-5f618bc9ec05">
      <Value>131</Value>
      <Value>130</Value>
    </TaxCatchAll>
    <TaxKeywordTaxHTField xmlns="1fb10f66-92cf-4c01-be75-5f618bc9ec05">
      <Terms xmlns="http://schemas.microsoft.com/office/infopath/2007/PartnerControls"/>
    </TaxKeywordTaxHTField>
    <l779fd194a03431d82ed0990020fedf3 xmlns="1fb10f66-92cf-4c01-be75-5f618bc9ec05">
      <Terms xmlns="http://schemas.microsoft.com/office/infopath/2007/PartnerControls"/>
    </l779fd194a03431d82ed0990020fedf3>
    <k0cb77872e7e4a7d87fcec8f882a3fa6 xmlns="1fb10f66-92cf-4c01-be75-5f618bc9ec05">
      <Terms xmlns="http://schemas.microsoft.com/office/infopath/2007/PartnerControls"/>
    </k0cb77872e7e4a7d87fcec8f882a3fa6>
    <Asiatunnus xmlns="1fb10f66-92cf-4c01-be75-5f618bc9ec05" xsi:nil="true"/>
    <Voimassaolonpaattymispvm xmlns="1fb10f66-92cf-4c01-be75-5f618bc9ec05" xsi:nil="true"/>
    <a9698f3d32ef4bd08db1bb8c2b80928a xmlns="1fb10f66-92cf-4c01-be75-5f618bc9ec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Julkinen</TermName>
          <TermId xmlns="http://schemas.microsoft.com/office/infopath/2007/PartnerControls">275cf72a-f5cc-433b-bfc3-09a86422cf01</TermId>
        </TermInfo>
      </Terms>
    </a9698f3d32ef4bd08db1bb8c2b80928a>
    <_dlc_DocId xmlns="1fb10f66-92cf-4c01-be75-5f618bc9ec05">EKSOTE-2140-30</_dlc_DocId>
    <_dlc_DocIdUrl xmlns="1fb10f66-92cf-4c01-be75-5f618bc9ec05">
      <Url>http://eksonet/tyotilat/MuuAge/_layouts/DocIdRedir.aspx?ID=EKSOTE-2140-30</Url>
      <Description>EKSOTE-2140-30</Description>
    </_dlc_DocIdUrl>
    <Otsikko xmlns="1fb10f66-92cf-4c01-be75-5f618bc9ec05" xsi:nil="true"/>
  </documentManagement>
</p:properties>
</file>

<file path=customXml/item3.xml><?xml version="1.0" encoding="utf-8"?>
<?mso-contentType ?>
<p:Policy xmlns:p="office.server.policy" id="" local="true">
  <p:Name>Yleisasiakirja</p:Name>
  <p:Description/>
  <p:Statement/>
  <p:PolicyItems>
    <p:PolicyItem featureId="Microsoft.Office.RecordsManagement.PolicyFeatures.Expiration" staticId="0x0101001444FEDF2E9664409BAFE1B7398806E705|885276123" UniqueId="65363ea3-ddcd-4354-a76c-7bb8ae772805">
      <p:Name>Säilytys</p:Name>
      <p:Description>Sisällön automaattinen ajoitus käsittelyä varten ja määräpäivän saavuttaneen sisällön säilytystoiminnon suorittaminen.</p:Description>
      <p:CustomData>
        <Schedules nextStageId="2" default="false">
          <Schedule type="Default">
            <stages>
              <data stageId="1">
                <formula id="Microsoft.Office.RecordsManagement.PolicyFeatures.Expiration.Formula.BuiltIn">
                  <number>10</number>
                  <property>Voimassaolonpaattymispvm</property>
                  <propertyId>e03abf2d-d452-4062-86a7-9bc7dbb10e67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  <Schedule type="Record">
            <stages/>
          </Schedule>
        </Schedules>
      </p:CustomData>
    </p:PolicyItem>
  </p:PolicyItems>
</p:Policy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Yleisasiakirja" ma:contentTypeID="0x0101001444FEDF2E9664409BAFE1B7398806E70500BF2E6A63CF6617498614D9D8B425562D" ma:contentTypeVersion="0" ma:contentTypeDescription="" ma:contentTypeScope="" ma:versionID="e8947ebe095cbfdc31dbfbdae10d0ad1">
  <xsd:schema xmlns:xsd="http://www.w3.org/2001/XMLSchema" xmlns:xs="http://www.w3.org/2001/XMLSchema" xmlns:p="http://schemas.microsoft.com/office/2006/metadata/properties" xmlns:ns1="http://schemas.microsoft.com/sharepoint/v3" xmlns:ns2="1fb10f66-92cf-4c01-be75-5f618bc9ec05" targetNamespace="http://schemas.microsoft.com/office/2006/metadata/properties" ma:root="true" ma:fieldsID="dcdef4c0f7d467a384512e9332d270bb" ns1:_="" ns2:_="">
    <xsd:import namespace="http://schemas.microsoft.com/sharepoint/v3"/>
    <xsd:import namespace="1fb10f66-92cf-4c01-be75-5f618bc9ec05"/>
    <xsd:element name="properties">
      <xsd:complexType>
        <xsd:sequence>
          <xsd:element name="documentManagement">
            <xsd:complexType>
              <xsd:all>
                <xsd:element ref="ns2:Asiakirjannimi" minOccurs="0"/>
                <xsd:element ref="ns2:Taydenne" minOccurs="0"/>
                <xsd:element ref="ns1:AssignedTo" minOccurs="0"/>
                <xsd:element ref="ns2:Hyvaksyja" minOccurs="0"/>
                <xsd:element ref="ns2:Hyvaksymispvm" minOccurs="0"/>
                <xsd:element ref="ns2:Asiakirjantila" minOccurs="0"/>
                <xsd:element ref="ns2:Voimassaolonpaattymispvm" minOccurs="0"/>
                <xsd:element ref="ns2:Liitenumero" minOccurs="0"/>
                <xsd:element ref="ns2:TaxKeywordTaxHTField" minOccurs="0"/>
                <xsd:element ref="ns2:TaxCatchAllLabel" minOccurs="0"/>
                <xsd:element ref="ns2:TaxCatchAll" minOccurs="0"/>
                <xsd:element ref="ns1:_dlc_Exempt" minOccurs="0"/>
                <xsd:element ref="ns1:_dlc_ExpireDateSaved" minOccurs="0"/>
                <xsd:element ref="ns1:_dlc_ExpireDate" minOccurs="0"/>
                <xsd:element ref="ns2:Asiatunnus" minOccurs="0"/>
                <xsd:element ref="ns2:le04741bc9ad4621b5ab711222fa542e" minOccurs="0"/>
                <xsd:element ref="ns2:asiakirjannimilajittelu" minOccurs="0"/>
                <xsd:element ref="ns2:n1a246af67fe444c8409574f433743d7" minOccurs="0"/>
                <xsd:element ref="ns2:l779fd194a03431d82ed0990020fedf3" minOccurs="0"/>
                <xsd:element ref="ns2:_dlc_DocIdUrl" minOccurs="0"/>
                <xsd:element ref="ns2:a9698f3d32ef4bd08db1bb8c2b80928a" minOccurs="0"/>
                <xsd:element ref="ns2:_dlc_DocId" minOccurs="0"/>
                <xsd:element ref="ns2:_dlc_DocIdPersistId" minOccurs="0"/>
                <xsd:element ref="ns2:k0cb77872e7e4a7d87fcec8f882a3fa6" minOccurs="0"/>
                <xsd:element ref="ns2:Otsikk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ssignedTo" ma:index="7" nillable="true" ma:displayName="Vastuuhenkilö" ma:list="UserInfo" ma:SearchPeopleOnly="false" ma:SharePointGroup="0" ma:internalName="AssignedTo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Exempt" ma:index="21" nillable="true" ma:displayName="Vapauta käytännöstä" ma:hidden="true" ma:internalName="_dlc_Exempt" ma:readOnly="true">
      <xsd:simpleType>
        <xsd:restriction base="dms:Unknown"/>
      </xsd:simpleType>
    </xsd:element>
    <xsd:element name="_dlc_ExpireDateSaved" ma:index="22" nillable="true" ma:displayName="Alkuperäinen vanhenemispäivämäärä" ma:hidden="true" ma:internalName="_dlc_ExpireDateSaved" ma:readOnly="true">
      <xsd:simpleType>
        <xsd:restriction base="dms:DateTime"/>
      </xsd:simpleType>
    </xsd:element>
    <xsd:element name="_dlc_ExpireDate" ma:index="23" nillable="true" ma:displayName="Vanhenemispäivämäärä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10f66-92cf-4c01-be75-5f618bc9ec05" elementFormDefault="qualified">
    <xsd:import namespace="http://schemas.microsoft.com/office/2006/documentManagement/types"/>
    <xsd:import namespace="http://schemas.microsoft.com/office/infopath/2007/PartnerControls"/>
    <xsd:element name="Asiakirjannimi" ma:index="2" nillable="true" ma:displayName="Asiakirjan nimi" ma:internalName="Asiakirjannimi">
      <xsd:simpleType>
        <xsd:restriction base="dms:Note"/>
      </xsd:simpleType>
    </xsd:element>
    <xsd:element name="Taydenne" ma:index="5" nillable="true" ma:displayName="Täydenne" ma:internalName="Taydenne">
      <xsd:simpleType>
        <xsd:restriction base="dms:Text">
          <xsd:maxLength value="255"/>
        </xsd:restriction>
      </xsd:simpleType>
    </xsd:element>
    <xsd:element name="Hyvaksyja" ma:index="8" nillable="true" ma:displayName="Hyväksyjä" ma:list="UserInfo" ma:SearchPeopleOnly="false" ma:SharePointGroup="0" ma:internalName="Hyvaksyj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yvaksymispvm" ma:index="9" nillable="true" ma:displayName="Hyväksymispäivämäärä" ma:format="DateTime" ma:internalName="Hyvaksymispvm">
      <xsd:simpleType>
        <xsd:restriction base="dms:DateTime"/>
      </xsd:simpleType>
    </xsd:element>
    <xsd:element name="Asiakirjantila" ma:index="11" nillable="true" ma:displayName="Asiakirjan tila" ma:default="Luonnos" ma:format="Dropdown" ma:internalName="Asiakirjantila">
      <xsd:simpleType>
        <xsd:restriction base="dms:Choice">
          <xsd:enumeration value="Luonnos"/>
          <xsd:enumeration value="Valmis"/>
          <xsd:enumeration value="Ei voimassa"/>
        </xsd:restriction>
      </xsd:simpleType>
    </xsd:element>
    <xsd:element name="Voimassaolonpaattymispvm" ma:index="14" nillable="true" ma:displayName="Voimassaolon päättymispäivämäärä" ma:format="DateTime" ma:internalName="Voimassaolonpaattymispvm">
      <xsd:simpleType>
        <xsd:restriction base="dms:DateTime"/>
      </xsd:simpleType>
    </xsd:element>
    <xsd:element name="Liitenumero" ma:index="15" nillable="true" ma:displayName="Liitenumero" ma:internalName="Liitenumero">
      <xsd:simpleType>
        <xsd:restriction base="dms:Text">
          <xsd:maxLength value="255"/>
        </xsd:restriction>
      </xsd:simpleType>
    </xsd:element>
    <xsd:element name="TaxKeywordTaxHTField" ma:index="16" nillable="true" ma:taxonomy="true" ma:internalName="TaxKeywordTaxHTField" ma:taxonomyFieldName="TaxKeyword" ma:displayName="Eksonetin Avainsanat" ma:fieldId="{23f27201-bee3-471e-b2e7-b64fd8b7ca38}" ma:taxonomyMulti="true" ma:sspId="2d5eeb5e-c18b-4907-9146-e1fd1b9b31b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17" nillable="true" ma:displayName="Luokituksen Kaikki-sarake1" ma:hidden="true" ma:list="{c38dfe7a-4c62-48ad-9ddf-bc95ae2f919a}" ma:internalName="TaxCatchAllLabel" ma:readOnly="true" ma:showField="CatchAllDataLabel" ma:web="1fb10f66-92cf-4c01-be75-5f618bc9ec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18" nillable="true" ma:displayName="Luokituksen Kaikki-sarake" ma:hidden="true" ma:list="{c38dfe7a-4c62-48ad-9ddf-bc95ae2f919a}" ma:internalName="TaxCatchAll" ma:showField="CatchAllData" ma:web="1fb10f66-92cf-4c01-be75-5f618bc9ec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iatunnus" ma:index="25" nillable="true" ma:displayName="Asiatunnus" ma:internalName="Asiatunnus">
      <xsd:simpleType>
        <xsd:restriction base="dms:Text">
          <xsd:maxLength value="30"/>
        </xsd:restriction>
      </xsd:simpleType>
    </xsd:element>
    <xsd:element name="le04741bc9ad4621b5ab711222fa542e" ma:index="26" nillable="true" ma:taxonomy="true" ma:internalName="le04741bc9ad4621b5ab711222fa542e" ma:taxonomyFieldName="Julkaisupaikka" ma:displayName="Julkaisupaikka" ma:default="130;#Ei julkaista|d89971e4-5565-4333-8f39-daaaab5b2a06" ma:fieldId="{5e04741b-c9ad-4621-b5ab-711222fa542e}" ma:taxonomyMulti="true" ma:sspId="0cc4ed38-8bf9-4f82-a6ec-654bc3a04075" ma:termSetId="91199b1b-03e7-4f2d-b7df-a4681df3ef2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siakirjannimilajittelu" ma:index="27" nillable="true" ma:displayName="Asiakirjan nimi lajittelu" ma:internalName="asiakirjannimilajittelu">
      <xsd:simpleType>
        <xsd:restriction base="dms:Text">
          <xsd:maxLength value="255"/>
        </xsd:restriction>
      </xsd:simpleType>
    </xsd:element>
    <xsd:element name="n1a246af67fe444c8409574f433743d7" ma:index="28" nillable="true" ma:taxonomy="true" ma:internalName="n1a246af67fe444c8409574f433743d7" ma:taxonomyFieldName="Asiakirjatyyppi" ma:displayName="Asiakirjatyyppi" ma:default="" ma:fieldId="{71a246af-67fe-444c-8409-574f433743d7}" ma:sspId="0cc4ed38-8bf9-4f82-a6ec-654bc3a04075" ma:termSetId="d033c35c-6d4a-4340-b640-fee040edde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779fd194a03431d82ed0990020fedf3" ma:index="30" nillable="true" ma:taxonomy="true" ma:internalName="l779fd194a03431d82ed0990020fedf3" ma:taxonomyFieldName="Julkisuus" ma:displayName="Julkisuus" ma:default="" ma:fieldId="{5779fd19-4a03-431d-82ed-0990020fedf3}" ma:sspId="0cc4ed38-8bf9-4f82-a6ec-654bc3a04075" ma:termSetId="702346a7-dc8a-4578-b433-89e2a91bf3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Url" ma:index="32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9698f3d32ef4bd08db1bb8c2b80928a" ma:index="33" ma:taxonomy="true" ma:internalName="a9698f3d32ef4bd08db1bb8c2b80928a" ma:taxonomyFieldName="Tiedostopankinkirjasto" ma:displayName="Tiedostopankin kirjasto" ma:default="131;#Julkinen|275cf72a-f5cc-433b-bfc3-09a86422cf01" ma:fieldId="{a9698f3d-32ef-4bd0-8db1-bb8c2b80928a}" ma:sspId="0cc4ed38-8bf9-4f82-a6ec-654bc3a04075" ma:termSetId="2660f113-b485-4565-8f81-49be8fc3d1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34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PersistId" ma:index="3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k0cb77872e7e4a7d87fcec8f882a3fa6" ma:index="36" nillable="true" ma:taxonomy="true" ma:internalName="k0cb77872e7e4a7d87fcec8f882a3fa6" ma:taxonomyFieldName="Yksikk_x00f6_" ma:displayName="Yksikkö" ma:default="" ma:fieldId="{40cb7787-2e7e-4a7d-87fc-ec8f882a3fa6}" ma:sspId="0cc4ed38-8bf9-4f82-a6ec-654bc3a04075" ma:termSetId="101c3ba0-141b-4de1-b5aa-56370f27be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tsikko" ma:index="38" nillable="true" ma:displayName="Otsikko" ma:internalName="Otsikk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Sisältölaji"/>
        <xsd:element ref="dc:title" minOccurs="0" maxOccurs="1" ma:index="0" ma:displayName="Lähettäjä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</spe:Receivers>
</file>

<file path=customXml/itemProps1.xml><?xml version="1.0" encoding="utf-8"?>
<ds:datastoreItem xmlns:ds="http://schemas.openxmlformats.org/officeDocument/2006/customXml" ds:itemID="{068702E6-003E-443F-BCDF-6EA5AB2E8C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8C4FB3-50FA-4EB6-9986-A1FE9EEE3A2E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fb10f66-92cf-4c01-be75-5f618bc9ec0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BF6EEB-4EA3-4F4A-87A8-223D29A43848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28B160C3-5429-4AE8-91FC-FBA151FAA7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b10f66-92cf-4c01-be75-5f618bc9ec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46AB64E3-F5A1-444A-BF4B-9764F63E1B3C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3517F38E-DD5B-4C6E-824D-A73B15CE27B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Eksote_PowerPoint_pohja_16_9</Template>
  <TotalTime>1103</TotalTime>
  <Words>2043</Words>
  <Application>Microsoft Office PowerPoint</Application>
  <PresentationFormat>Laajakuva</PresentationFormat>
  <Paragraphs>389</Paragraphs>
  <Slides>52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52</vt:i4>
      </vt:variant>
    </vt:vector>
  </HeadingPairs>
  <TitlesOfParts>
    <vt:vector size="66" baseType="lpstr">
      <vt:lpstr>Calibri</vt:lpstr>
      <vt:lpstr>Arial Unicode MS</vt:lpstr>
      <vt:lpstr>Times New Roman</vt:lpstr>
      <vt:lpstr>Arial</vt:lpstr>
      <vt:lpstr>Berlin Sans FB</vt:lpstr>
      <vt:lpstr>Aharoni</vt:lpstr>
      <vt:lpstr>Franklin Gothic Demi Cond</vt:lpstr>
      <vt:lpstr>Geneva</vt:lpstr>
      <vt:lpstr>Myriad Pro</vt:lpstr>
      <vt:lpstr>inherit</vt:lpstr>
      <vt:lpstr>Times</vt:lpstr>
      <vt:lpstr>Wingdings</vt:lpstr>
      <vt:lpstr>BentonSansComp-Bold</vt:lpstr>
      <vt:lpstr>1_Office Theme</vt:lpstr>
      <vt:lpstr>Imatran vanhusneuvosto  </vt:lpstr>
      <vt:lpstr>PowerPoint-esitys</vt:lpstr>
      <vt:lpstr>PowerPoint-esitys</vt:lpstr>
      <vt:lpstr>PowerPoint-esitys</vt:lpstr>
      <vt:lpstr>Maakunta vanhenee (1) (Harriet Finne-Soveri)</vt:lpstr>
      <vt:lpstr>Tulevaisuuden vanhuudesta tiedetään, että</vt:lpstr>
      <vt:lpstr>PowerPoint-esitys</vt:lpstr>
      <vt:lpstr>Strategiset linjaukset</vt:lpstr>
      <vt:lpstr>Toimintakulujen ja väestön muutos 2017-2040  Etelä- Karjalassa nykyrakenteella </vt:lpstr>
      <vt:lpstr>Maakunnallinen HYVINVOINTIASEMAVERKOSTO - toiminnan sisältö  Tavoitteena on tukea peruspalvelujen  saatavuutta   </vt:lpstr>
      <vt:lpstr>Vastaanotto käynnit asemittain 2018 </vt:lpstr>
      <vt:lpstr>Muiden  hyvinvointiasemien (7) toiminnallinen sisältö</vt:lpstr>
      <vt:lpstr>Vuodeosastot</vt:lpstr>
      <vt:lpstr>Lyhytaikainen vuodeosastohoito</vt:lpstr>
      <vt:lpstr>PowerPoint-esitys</vt:lpstr>
      <vt:lpstr>Strategiseksi tavoitteeksi asetetaan: </vt:lpstr>
      <vt:lpstr> Integroitu maakunnallinen palvelukokonaisuus   </vt:lpstr>
      <vt:lpstr>Iäkkäiden palvelukokonaisuus</vt:lpstr>
      <vt:lpstr>KESKITETTY ASIAKAS- JA PALVELUOHJAUS - KAAPO</vt:lpstr>
      <vt:lpstr>KESKITETTY ASIAKAS- JA PALVELUOHJAUS - KAAPO</vt:lpstr>
      <vt:lpstr>Iso Apu –palvelukeskus - ikäihmisten ja vammaisten henkilöiden palvelukeskittymä </vt:lpstr>
      <vt:lpstr>Ikäihmisten hyvinvointi</vt:lpstr>
      <vt:lpstr>Palveluohjaus  </vt:lpstr>
      <vt:lpstr>      Asiakasohjauksen prosessi</vt:lpstr>
      <vt:lpstr>HYVINVOINNIN JA TERVEYDEN EDISTÄMINEN</vt:lpstr>
      <vt:lpstr>HYVINVOINTIVALMENTAJA</vt:lpstr>
      <vt:lpstr>Hankkeen tavoitteet</vt:lpstr>
      <vt:lpstr>Hankkeen kohderyhmä</vt:lpstr>
      <vt:lpstr>Tietoa yksityisistä palveluista ja järjestöistä</vt:lpstr>
      <vt:lpstr>Sähköinen asiointi Käyttäjäprofiili tilanne 12/2018</vt:lpstr>
      <vt:lpstr>LIIKKUVA PÄIVYSTYS</vt:lpstr>
      <vt:lpstr>Mihin otan yhteyttä kun  tarvitsen apua? </vt:lpstr>
      <vt:lpstr>PowerPoint-esitys</vt:lpstr>
      <vt:lpstr>Finger toimintamalli muisti- ja ajattelutoimintojen tukemiseksi</vt:lpstr>
      <vt:lpstr>PowerPoint-esitys</vt:lpstr>
      <vt:lpstr>PowerPoint-esitys</vt:lpstr>
      <vt:lpstr>PowerPoint-esitys</vt:lpstr>
      <vt:lpstr>PowerPoint-esitys</vt:lpstr>
      <vt:lpstr>PowerPoint-esitys</vt:lpstr>
      <vt:lpstr>Kotihoito ja kotiin vietävät palvelu</vt:lpstr>
      <vt:lpstr>PowerPoint-esitys</vt:lpstr>
      <vt:lpstr>Erilaisia asumispalveluja</vt:lpstr>
      <vt:lpstr>Tehostetun palveluasumisen palvelujen  sisältö</vt:lpstr>
      <vt:lpstr>PowerPoint-esitys</vt:lpstr>
      <vt:lpstr>Kyselyn toteuttaminen</vt:lpstr>
      <vt:lpstr>PowerPoint-esitys</vt:lpstr>
      <vt:lpstr>PowerPoint-esitys</vt:lpstr>
      <vt:lpstr>PowerPoint-esitys</vt:lpstr>
      <vt:lpstr>PowerPoint-esitys</vt:lpstr>
      <vt:lpstr>PowerPoint-esitys</vt:lpstr>
      <vt:lpstr>Mihin olet Eksotessa tyytyväinen? Vastaajien määrä 1 163, tässä mukana  myös alle 65 v </vt:lpstr>
      <vt:lpstr>PowerPoint-esitys</vt:lpstr>
    </vt:vector>
  </TitlesOfParts>
  <Company>Saimaan talous ja tieto Oy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Mistä saan tietoa ja apua kun sitä tarvitsen?</dc:title>
  <dc:creator>Tepponen Merja</dc:creator>
  <cp:lastModifiedBy>Tepponen Merja</cp:lastModifiedBy>
  <cp:revision>51</cp:revision>
  <cp:lastPrinted>2018-05-22T07:11:38Z</cp:lastPrinted>
  <dcterms:created xsi:type="dcterms:W3CDTF">2019-03-09T14:34:43Z</dcterms:created>
  <dcterms:modified xsi:type="dcterms:W3CDTF">2019-04-24T10:22:43Z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0x0101001444FEDF2E9664409BAFE1B7398806E70500BF2E6A63CF6617498614D9D8B425562D</vt:lpwstr>
  </property>
  <property fmtid="{D5CDD505-2E9C-101B-9397-08002B2CF9AE}" pid="3" name="_dlc_policyId">
    <vt:lpwstr>0x0101001444FEDF2E9664409BAFE1B7398806E705|885276123</vt:lpwstr>
  </property>
  <property fmtid="{D5CDD505-2E9C-101B-9397-08002B2CF9AE}" pid="4" name="ItemRetentionFormula">
    <vt:lpwstr>&lt;formula id="Microsoft.Office.RecordsManagement.PolicyFeatures.Expiration.Formula.BuiltIn"&gt;&lt;number&gt;10&lt;/number&gt;&lt;property&gt;Voimassaolonpaattymispvm&lt;/property&gt;&lt;propertyId&gt;e03abf2d-d452-4062-86a7-9bc7dbb10e67&lt;/propertyId&gt;&lt;period&gt;years&lt;/period&gt;&lt;/formula&gt;</vt:lpwstr>
  </property>
  <property fmtid="{D5CDD505-2E9C-101B-9397-08002B2CF9AE}" pid="5" name="_dlc_DocIdItemGuid">
    <vt:lpwstr>dd1cd5a0-75c4-4da1-a063-7eb6949769d9</vt:lpwstr>
  </property>
  <property fmtid="{D5CDD505-2E9C-101B-9397-08002B2CF9AE}" pid="6" name="TaxKeyword">
    <vt:lpwstr/>
  </property>
  <property fmtid="{D5CDD505-2E9C-101B-9397-08002B2CF9AE}" pid="7" name="Asiakirjatyyppi">
    <vt:lpwstr/>
  </property>
  <property fmtid="{D5CDD505-2E9C-101B-9397-08002B2CF9AE}" pid="8" name="Yksikk_x00f6_">
    <vt:lpwstr/>
  </property>
  <property fmtid="{D5CDD505-2E9C-101B-9397-08002B2CF9AE}" pid="9" name="Julkaisupaikka">
    <vt:lpwstr>130;#Ei julkaista|d89971e4-5565-4333-8f39-daaaab5b2a06</vt:lpwstr>
  </property>
  <property fmtid="{D5CDD505-2E9C-101B-9397-08002B2CF9AE}" pid="10" name="Tiedostopankinkirjasto">
    <vt:lpwstr>131;#Julkinen|275cf72a-f5cc-433b-bfc3-09a86422cf01</vt:lpwstr>
  </property>
  <property fmtid="{D5CDD505-2E9C-101B-9397-08002B2CF9AE}" pid="11" name="Julkisuus">
    <vt:lpwstr/>
  </property>
  <property fmtid="{D5CDD505-2E9C-101B-9397-08002B2CF9AE}" pid="12" name="Yksikkö">
    <vt:lpwstr/>
  </property>
  <property fmtid="{D5CDD505-2E9C-101B-9397-08002B2CF9AE}" pid="13" name="Julkaisupaikka1">
    <vt:lpwstr>130;#Ei julkaista|d89971e4-5565-4333-8f39-daaaab5b2a06</vt:lpwstr>
  </property>
</Properties>
</file>