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86" r:id="rId3"/>
    <p:sldId id="287" r:id="rId4"/>
    <p:sldId id="288" r:id="rId5"/>
    <p:sldId id="289" r:id="rId6"/>
    <p:sldId id="259" r:id="rId7"/>
    <p:sldId id="281" r:id="rId8"/>
    <p:sldId id="275" r:id="rId9"/>
    <p:sldId id="260" r:id="rId10"/>
    <p:sldId id="272" r:id="rId11"/>
    <p:sldId id="261" r:id="rId12"/>
    <p:sldId id="276" r:id="rId13"/>
    <p:sldId id="277" r:id="rId14"/>
    <p:sldId id="279" r:id="rId15"/>
    <p:sldId id="280" r:id="rId16"/>
    <p:sldId id="282" r:id="rId17"/>
    <p:sldId id="283" r:id="rId18"/>
    <p:sldId id="284" r:id="rId19"/>
    <p:sldId id="285" r:id="rId20"/>
    <p:sldId id="274" r:id="rId21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5"/>
    <p:restoredTop sz="94686"/>
  </p:normalViewPr>
  <p:slideViewPr>
    <p:cSldViewPr snapToGrid="0" snapToObjects="1">
      <p:cViewPr varScale="1">
        <p:scale>
          <a:sx n="110" d="100"/>
          <a:sy n="110" d="100"/>
        </p:scale>
        <p:origin x="18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9DF5C-B13A-4046-A7FE-CA222CB3B044}" type="datetimeFigureOut">
              <a:rPr lang="fi-FI" smtClean="0"/>
              <a:t>24.2.2021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FA72C-88CE-2C4C-91B1-0A01BA101E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394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Imatra_kansikuva_25,4x15,8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"/>
            <a:ext cx="9144000" cy="6854342"/>
          </a:xfrm>
          <a:prstGeom prst="rect">
            <a:avLst/>
          </a:prstGeom>
        </p:spPr>
      </p:pic>
      <p:pic>
        <p:nvPicPr>
          <p:cNvPr id="9" name="Kuva 8" descr="Imatra_kehys_25,4x15,8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8"/>
            <a:ext cx="9163287" cy="68688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543552" y="4955977"/>
            <a:ext cx="3359149" cy="1094303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2000" i="1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543551" y="6050280"/>
            <a:ext cx="3359150" cy="495300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1">
                <a:solidFill>
                  <a:srgbClr val="000000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 dirty="0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pic>
        <p:nvPicPr>
          <p:cNvPr id="10" name="Kuva 9" descr="Imatra_tunnus_vaaka+tunnuslaus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7"/>
          <a:stretch/>
        </p:blipFill>
        <p:spPr>
          <a:xfrm>
            <a:off x="140699" y="292963"/>
            <a:ext cx="2340000" cy="7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3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Imatra_välidia_25,4x15,87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8"/>
            <a:ext cx="9144000" cy="68688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733801" y="2243257"/>
            <a:ext cx="5168900" cy="1094303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2400" i="1">
                <a:solidFill>
                  <a:schemeClr val="bg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733801" y="3345180"/>
            <a:ext cx="5168900" cy="495300"/>
          </a:xfrm>
        </p:spPr>
        <p:txBody>
          <a:bodyPr>
            <a:normAutofit/>
          </a:bodyPr>
          <a:lstStyle>
            <a:lvl1pPr marL="0" indent="0" algn="l">
              <a:buNone/>
              <a:defRPr sz="1400" b="0" i="1">
                <a:solidFill>
                  <a:srgbClr val="FFFFFE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 dirty="0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pic>
        <p:nvPicPr>
          <p:cNvPr id="7" name="Kuva 6" descr="Imatra_tunnus_vaaka+tunnuslaus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7"/>
          <a:stretch/>
        </p:blipFill>
        <p:spPr>
          <a:xfrm>
            <a:off x="140699" y="292963"/>
            <a:ext cx="2340000" cy="7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3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Imatra_välidia_25,4x15,87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8"/>
            <a:ext cx="9144000" cy="68688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733801" y="2243257"/>
            <a:ext cx="5168900" cy="1094303"/>
          </a:xfr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2400" b="1" i="1">
                <a:solidFill>
                  <a:schemeClr val="bg2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733801" y="3345180"/>
            <a:ext cx="5168900" cy="2712720"/>
          </a:xfrm>
        </p:spPr>
        <p:txBody>
          <a:bodyPr>
            <a:normAutofit/>
          </a:bodyPr>
          <a:lstStyle>
            <a:lvl1pPr marL="0" indent="0" algn="l">
              <a:buNone/>
              <a:defRPr sz="1200" b="0" i="1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pic>
        <p:nvPicPr>
          <p:cNvPr id="7" name="Kuva 6" descr="Imatra_tunnus_vaaka+tunnuslaus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7"/>
          <a:stretch/>
        </p:blipFill>
        <p:spPr>
          <a:xfrm>
            <a:off x="140699" y="292963"/>
            <a:ext cx="2340000" cy="7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5351" y="944880"/>
            <a:ext cx="7328861" cy="1143000"/>
          </a:xfrm>
        </p:spPr>
        <p:txBody>
          <a:bodyPr anchor="ctr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95351" y="2087880"/>
            <a:ext cx="7337681" cy="402667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5350" y="944880"/>
            <a:ext cx="7346950" cy="1143000"/>
          </a:xfrm>
        </p:spPr>
        <p:txBody>
          <a:bodyPr anchor="ctr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98527" y="2087880"/>
            <a:ext cx="7340599" cy="402667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5351" y="944880"/>
            <a:ext cx="7328861" cy="1143000"/>
          </a:xfrm>
        </p:spPr>
        <p:txBody>
          <a:bodyPr anchor="ctr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95350" y="2087880"/>
            <a:ext cx="3517900" cy="4038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07011" y="2087880"/>
            <a:ext cx="3517200" cy="4038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5351" y="944880"/>
            <a:ext cx="3517900" cy="1143000"/>
          </a:xfrm>
        </p:spPr>
        <p:txBody>
          <a:bodyPr anchor="ctr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95350" y="2087880"/>
            <a:ext cx="3517900" cy="4038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07011" y="1409700"/>
            <a:ext cx="3517200" cy="4038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5351" y="944880"/>
            <a:ext cx="3517900" cy="1143000"/>
          </a:xfrm>
        </p:spPr>
        <p:txBody>
          <a:bodyPr anchor="ctr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95350" y="2087880"/>
            <a:ext cx="3517900" cy="4038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07011" y="3577680"/>
            <a:ext cx="3517200" cy="25488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sp>
        <p:nvSpPr>
          <p:cNvPr id="6" name="Sisällön paikkamerkki 3"/>
          <p:cNvSpPr>
            <a:spLocks noGrp="1"/>
          </p:cNvSpPr>
          <p:nvPr>
            <p:ph sz="half" idx="13"/>
          </p:nvPr>
        </p:nvSpPr>
        <p:spPr>
          <a:xfrm>
            <a:off x="4707011" y="923122"/>
            <a:ext cx="3517200" cy="253635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7588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sp>
        <p:nvSpPr>
          <p:cNvPr id="5" name="Suorakulmio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prstClr val="white"/>
              </a:solidFill>
            </a:endParaRPr>
          </a:p>
        </p:txBody>
      </p:sp>
      <p:sp>
        <p:nvSpPr>
          <p:cNvPr id="6" name="Sisällön paikkamerkki 2"/>
          <p:cNvSpPr>
            <a:spLocks noGrp="1"/>
          </p:cNvSpPr>
          <p:nvPr>
            <p:ph idx="1"/>
          </p:nvPr>
        </p:nvSpPr>
        <p:spPr>
          <a:xfrm>
            <a:off x="528" y="0"/>
            <a:ext cx="9143472" cy="68580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6559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sp>
        <p:nvSpPr>
          <p:cNvPr id="5" name="Suorakulmio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Päiväykse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73DE9-6C7B-CB45-B030-3F81A002F3AA}" type="datetimeFigureOut">
              <a:rPr lang="fi-FI" smtClean="0"/>
              <a:pPr/>
              <a:t>24.2.2021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C5143-67D0-494D-9B57-79F0F76532AD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99761" y="937260"/>
            <a:ext cx="7328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95351" y="2080261"/>
            <a:ext cx="7337681" cy="419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99500" y="0"/>
            <a:ext cx="443972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25000"/>
                    <a:lumOff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‹#›</a:t>
            </a:fld>
            <a:endParaRPr lang="fi-FI" dirty="0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sp>
        <p:nvSpPr>
          <p:cNvPr id="10" name="Suorakulmainen kolmio 9"/>
          <p:cNvSpPr/>
          <p:nvPr userDrawn="1"/>
        </p:nvSpPr>
        <p:spPr>
          <a:xfrm flipH="1">
            <a:off x="6325128" y="6477000"/>
            <a:ext cx="2812522" cy="373380"/>
          </a:xfrm>
          <a:prstGeom prst="rtTriangl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prstClr val="white"/>
              </a:solidFill>
            </a:endParaRPr>
          </a:p>
        </p:txBody>
      </p:sp>
      <p:pic>
        <p:nvPicPr>
          <p:cNvPr id="7" name="Kuva 6" descr="Imatra_tunnus_vaaka+tunnuslause.png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7"/>
          <a:stretch/>
        </p:blipFill>
        <p:spPr>
          <a:xfrm>
            <a:off x="25558" y="-7758"/>
            <a:ext cx="2340000" cy="7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b="1" i="1" kern="1200">
          <a:solidFill>
            <a:schemeClr val="tx1"/>
          </a:solidFill>
          <a:latin typeface="Georgia" panose="02040502050405020303" pitchFamily="18" charset="0"/>
          <a:ea typeface="+mj-ea"/>
          <a:cs typeface="Georgia" panose="02040502050405020303" pitchFamily="18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400" b="0" i="0" kern="1200">
          <a:solidFill>
            <a:srgbClr val="1D1D1C"/>
          </a:solidFill>
          <a:latin typeface="Georgia" panose="02040502050405020303" pitchFamily="18" charset="0"/>
          <a:ea typeface="+mn-ea"/>
          <a:cs typeface="Georgia" panose="02040502050405020303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400" b="0" i="0" kern="1200">
          <a:solidFill>
            <a:srgbClr val="1D1D1C"/>
          </a:solidFill>
          <a:latin typeface="Georgia" panose="02040502050405020303" pitchFamily="18" charset="0"/>
          <a:ea typeface="+mn-ea"/>
          <a:cs typeface="Georgia" panose="02040502050405020303" pitchFamily="18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b="0" i="0" kern="1200">
          <a:solidFill>
            <a:srgbClr val="1D1D1C"/>
          </a:solidFill>
          <a:latin typeface="Georgia" panose="02040502050405020303" pitchFamily="18" charset="0"/>
          <a:ea typeface="+mn-ea"/>
          <a:cs typeface="Georgia" panose="02040502050405020303" pitchFamily="18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1D1D1C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1D1D1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mailto:tiedotus@lumi.f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www.imatra.fi/HinkuaEtel%C3%A4Karjalaan" TargetMode="External"/><Relationship Id="rId7" Type="http://schemas.openxmlformats.org/officeDocument/2006/relationships/image" Target="../media/image8.jpg"/><Relationship Id="rId2" Type="http://schemas.openxmlformats.org/officeDocument/2006/relationships/hyperlink" Target="https://www.imatra.fi/ilmastoviisaat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hyperlink" Target="mailto:anna-maija.wikstrom@imatra.fi" TargetMode="External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hyperlink" Target="mailto:eetu.ahlberg@imatra.fi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12.png"/><Relationship Id="rId9" Type="http://schemas.openxmlformats.org/officeDocument/2006/relationships/hyperlink" Target="https://www.imatra.fi/ilmastoviisaa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39" y="0"/>
            <a:ext cx="9997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apaj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1436681" y="0"/>
            <a:ext cx="12469964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B17D32D4-7055-E94A-833A-E7773AD2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fi-FI" sz="7000" i="1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42893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783D43B-117C-2549-9D06-AD5F57FA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ulko, mies, henkilö, luonto&#10;&#10;Kuvaus luotu automaattisesti">
            <a:extLst>
              <a:ext uri="{FF2B5EF4-FFF2-40B4-BE49-F238E27FC236}">
                <a16:creationId xmlns:a16="http://schemas.microsoft.com/office/drawing/2014/main" xmlns="" id="{DF68FAC9-3B57-9746-B49B-5D2887AB8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199015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513304BD-B13A-014A-B802-A0B41DBC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vesi, taivas, ulko&#10;&#10;Kuvaus luotu automaattisesti">
            <a:extLst>
              <a:ext uri="{FF2B5EF4-FFF2-40B4-BE49-F238E27FC236}">
                <a16:creationId xmlns:a16="http://schemas.microsoft.com/office/drawing/2014/main" xmlns="" id="{F936750E-ED95-8441-AC3E-1E943D703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3903903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B77E96C3-2A1F-A048-BDBF-66E8CD0A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/>
              <a:t>Mitä kalastajat ovat tehneet?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1AED2093-518C-674B-A64E-2453DF552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90571" cy="525780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Mestari-Kisälli-ohjelma</a:t>
            </a:r>
          </a:p>
          <a:p>
            <a:r>
              <a:rPr lang="fi-FI" dirty="0"/>
              <a:t>Kirjeet EU:n komissaarille, ja ministeri Lepälle</a:t>
            </a:r>
          </a:p>
          <a:p>
            <a:r>
              <a:rPr lang="fi-FI" dirty="0"/>
              <a:t>Suoramyynti</a:t>
            </a:r>
          </a:p>
          <a:p>
            <a:r>
              <a:rPr lang="fi-FI" dirty="0"/>
              <a:t>Jalostuksen tehostaminen</a:t>
            </a:r>
          </a:p>
          <a:p>
            <a:r>
              <a:rPr lang="fi-FI" dirty="0"/>
              <a:t>Nuoriso jäälle</a:t>
            </a:r>
          </a:p>
          <a:p>
            <a:r>
              <a:rPr lang="fi-FI" dirty="0"/>
              <a:t>Sääkompensaatiorahaston esittäminen</a:t>
            </a:r>
          </a:p>
        </p:txBody>
      </p:sp>
      <p:pic>
        <p:nvPicPr>
          <p:cNvPr id="5" name="Kuva 4" descr="Kuva, joka sisältää kohteen teksti, ulko&#10;&#10;Kuvaus luotu automaattisesti">
            <a:extLst>
              <a:ext uri="{FF2B5EF4-FFF2-40B4-BE49-F238E27FC236}">
                <a16:creationId xmlns:a16="http://schemas.microsoft.com/office/drawing/2014/main" xmlns="" id="{994570E1-47F8-CB44-853B-E9D4ADDDB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067" y="2874963"/>
            <a:ext cx="433493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9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EC5757D4-6386-514E-97AF-90CCB9AD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/>
              <a:t>Mitä Imatra voi tehdä?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21B0F52-5692-584A-887A-FF2A6D9C4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Vuoksi avainasemassa</a:t>
            </a:r>
          </a:p>
          <a:p>
            <a:r>
              <a:rPr lang="fi-FI" dirty="0" err="1"/>
              <a:t>Gateway</a:t>
            </a:r>
            <a:r>
              <a:rPr lang="fi-FI" dirty="0"/>
              <a:t>-asema: Svetogorsk, Karjalan rata</a:t>
            </a:r>
          </a:p>
          <a:p>
            <a:r>
              <a:rPr lang="fi-FI" dirty="0"/>
              <a:t>191 neliökilometriä potentiaalia</a:t>
            </a:r>
          </a:p>
          <a:p>
            <a:r>
              <a:rPr lang="fi-FI" dirty="0"/>
              <a:t>Pariisin sopimuksen talouden, teollisuuden ja liikenteen päästöjen rinnalla on äärimmäisen tärkeää pohtia maaperän ja maankäytön ratkaisuja</a:t>
            </a:r>
          </a:p>
          <a:p>
            <a:r>
              <a:rPr lang="fi-FI" dirty="0" err="1"/>
              <a:t>Rewilding</a:t>
            </a:r>
            <a:r>
              <a:rPr lang="fi-FI" dirty="0"/>
              <a:t>? </a:t>
            </a:r>
            <a:r>
              <a:rPr lang="fi-FI" dirty="0">
                <a:sym typeface="Wingdings" pitchFamily="2" charset="2"/>
              </a:rPr>
              <a:t>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5900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B03B2591-BB78-DB4C-BB75-B238C2F7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/>
              <a:t>Rohkeita avauksia?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B7194346-C572-2F48-89AB-D916F6D18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3492500" cy="5257799"/>
          </a:xfrm>
        </p:spPr>
        <p:txBody>
          <a:bodyPr>
            <a:noAutofit/>
          </a:bodyPr>
          <a:lstStyle/>
          <a:p>
            <a:r>
              <a:rPr lang="fi-FI" sz="2200" b="1" dirty="0" err="1"/>
              <a:t>Rewilding</a:t>
            </a:r>
            <a:r>
              <a:rPr lang="fi-FI" sz="2200" b="1" dirty="0"/>
              <a:t> –ennallistamisohjelma Euroopan investointipankin kanssa. </a:t>
            </a:r>
          </a:p>
          <a:p>
            <a:r>
              <a:rPr lang="fi-FI" sz="2200" i="1" dirty="0"/>
              <a:t>Linnunsuo</a:t>
            </a:r>
          </a:p>
          <a:p>
            <a:r>
              <a:rPr lang="fi-FI" sz="2200" i="1" dirty="0"/>
              <a:t>Entinen turvesuo</a:t>
            </a:r>
          </a:p>
          <a:p>
            <a:r>
              <a:rPr lang="fi-FI" sz="2200" i="1" dirty="0"/>
              <a:t>Estettyjä päästöjä</a:t>
            </a:r>
          </a:p>
          <a:p>
            <a:r>
              <a:rPr lang="fi-FI" sz="2200" i="1" dirty="0"/>
              <a:t>900 tonnia /a</a:t>
            </a:r>
          </a:p>
          <a:p>
            <a:r>
              <a:rPr lang="fi-FI" sz="2200" i="1" dirty="0"/>
              <a:t>Lintuja ennen ennallistamista</a:t>
            </a:r>
          </a:p>
          <a:p>
            <a:r>
              <a:rPr lang="fi-FI" sz="2200" i="1" dirty="0"/>
              <a:t>2 lajia, nyt 195 lajia</a:t>
            </a:r>
          </a:p>
          <a:p>
            <a:r>
              <a:rPr lang="fi-FI" sz="2200" i="1" dirty="0"/>
              <a:t>Merkittävä vedenlaadun korjaus</a:t>
            </a:r>
          </a:p>
          <a:p>
            <a:r>
              <a:rPr lang="fi-FI" sz="2200" i="1" dirty="0"/>
              <a:t>Tuleva hiilinielu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xmlns="" id="{12313075-6197-2A44-B345-6A4188F2A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2705100"/>
            <a:ext cx="55372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9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81864A12-4BB1-3640-BE63-2F73FD93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Imatrankoski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A9D396C0-D794-0E48-A31A-1D6D35E75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4889500" cy="5257800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Suomen suurin koski</a:t>
            </a:r>
          </a:p>
          <a:p>
            <a:r>
              <a:rPr lang="fi-FI" dirty="0"/>
              <a:t>Kalevasta tuttu</a:t>
            </a:r>
          </a:p>
          <a:p>
            <a:r>
              <a:rPr lang="fi-FI" dirty="0"/>
              <a:t>Kansallisesti merkittävä maisema</a:t>
            </a:r>
          </a:p>
          <a:p>
            <a:r>
              <a:rPr lang="fi-FI" dirty="0"/>
              <a:t>Yhteistyössä Fortumin kanssa voimalan purku tai uuden tyypin kalatie-vapaa koski –voimala</a:t>
            </a:r>
          </a:p>
          <a:p>
            <a:r>
              <a:rPr lang="fi-FI" dirty="0"/>
              <a:t>Vuoksen valuma-alueen ja uoman ennallistaminen?</a:t>
            </a:r>
          </a:p>
          <a:p>
            <a:r>
              <a:rPr lang="fi-FI" dirty="0"/>
              <a:t>Matkailun nosto?</a:t>
            </a:r>
          </a:p>
          <a:p>
            <a:r>
              <a:rPr lang="fi-FI" dirty="0"/>
              <a:t>Merkittävä potentiaali hiilikierron, monimuotoisuuden ja </a:t>
            </a:r>
            <a:r>
              <a:rPr lang="fi-FI" dirty="0" err="1"/>
              <a:t>sosiaalis</a:t>
            </a:r>
            <a:r>
              <a:rPr lang="fi-FI" dirty="0"/>
              <a:t>-ekologisten vaikutusten kautta</a:t>
            </a:r>
          </a:p>
          <a:p>
            <a:r>
              <a:rPr lang="fi-FI" dirty="0"/>
              <a:t>Liikkeellelähtö </a:t>
            </a:r>
            <a:r>
              <a:rPr lang="fi-FI" dirty="0" err="1"/>
              <a:t>Halliikkaanjoki</a:t>
            </a:r>
            <a:r>
              <a:rPr lang="fi-FI" dirty="0"/>
              <a:t>? Valuma-alue, uoma, arvokalat?</a:t>
            </a:r>
          </a:p>
        </p:txBody>
      </p:sp>
      <p:pic>
        <p:nvPicPr>
          <p:cNvPr id="5" name="Kuva 4" descr="Kuva, joka sisältää kohteen ulko, taivas, laiva&#10;&#10;Kuvaus luotu automaattisesti">
            <a:extLst>
              <a:ext uri="{FF2B5EF4-FFF2-40B4-BE49-F238E27FC236}">
                <a16:creationId xmlns:a16="http://schemas.microsoft.com/office/drawing/2014/main" xmlns="" id="{63EA00BF-09C6-2740-8489-3C1141674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067" y="1600200"/>
            <a:ext cx="3826933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60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DCB10554-5236-4743-9DCD-A43CE45A6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/>
              <a:t>Imatra ja maankäyttö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65EC2B0F-8147-8E4E-A561-866B97765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5257800"/>
          </a:xfrm>
        </p:spPr>
        <p:txBody>
          <a:bodyPr>
            <a:normAutofit fontScale="92500"/>
          </a:bodyPr>
          <a:lstStyle/>
          <a:p>
            <a:r>
              <a:rPr lang="fi-FI" dirty="0"/>
              <a:t>Kysytään vaikeita ja oleellisia kysymyksiä. Virheitä saa tulla.</a:t>
            </a:r>
          </a:p>
          <a:p>
            <a:r>
              <a:rPr lang="fi-FI" dirty="0"/>
              <a:t>”Suurisuon kansallispuisto”?</a:t>
            </a:r>
          </a:p>
          <a:p>
            <a:r>
              <a:rPr lang="fi-FI" dirty="0"/>
              <a:t>Soiden ennallistaminen?</a:t>
            </a:r>
          </a:p>
          <a:p>
            <a:r>
              <a:rPr lang="fi-FI" dirty="0"/>
              <a:t>Luontoarvometsien rauhoittaminen, ja Kontiolahden kunnan metsäohjelmavinkki</a:t>
            </a:r>
          </a:p>
          <a:p>
            <a:r>
              <a:rPr lang="fi-FI" dirty="0"/>
              <a:t>Mitä voidaan tehdä Svetogorskin kanssa?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139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2888729"/>
            <a:ext cx="5515751" cy="1143000"/>
          </a:xfrm>
        </p:spPr>
        <p:txBody>
          <a:bodyPr/>
          <a:lstStyle/>
          <a:p>
            <a:r>
              <a:rPr lang="fi-FI" dirty="0"/>
              <a:t>Kiitos – </a:t>
            </a:r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!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4264021"/>
            <a:ext cx="8229600" cy="2593979"/>
          </a:xfrm>
        </p:spPr>
        <p:txBody>
          <a:bodyPr/>
          <a:lstStyle/>
          <a:p>
            <a:r>
              <a:rPr lang="fi-FI" dirty="0"/>
              <a:t>Tero Mustonen, OSK Lumimuutos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tiedotus@lumi.fi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>
              <a:buNone/>
            </a:pPr>
            <a:endParaRPr lang="fi-FI" dirty="0"/>
          </a:p>
        </p:txBody>
      </p:sp>
      <p:pic>
        <p:nvPicPr>
          <p:cNvPr id="4" name="Kuva 3" descr="CulturalWarming_M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003" y="4233671"/>
            <a:ext cx="2757690" cy="24637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5350" y="1213265"/>
            <a:ext cx="7346950" cy="952500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Varautuminen ilmastonmuutoksen </a:t>
            </a:r>
            <a:r>
              <a:rPr lang="fi-FI" dirty="0"/>
              <a:t>vaikutuksiin 24.2. klo </a:t>
            </a:r>
            <a:r>
              <a:rPr lang="fi-FI" dirty="0" smtClean="0"/>
              <a:t>18-19</a:t>
            </a:r>
            <a:r>
              <a:rPr lang="fi-FI" dirty="0"/>
              <a:t/>
            </a:r>
            <a:br>
              <a:rPr lang="fi-FI" dirty="0"/>
            </a:br>
            <a:endParaRPr lang="fi-FI" b="1" dirty="0">
              <a:solidFill>
                <a:srgbClr val="50515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420756" y="1934049"/>
            <a:ext cx="7777993" cy="3355562"/>
          </a:xfrm>
        </p:spPr>
        <p:txBody>
          <a:bodyPr>
            <a:normAutofit fontScale="77500" lnSpcReduction="20000"/>
          </a:bodyPr>
          <a:lstStyle/>
          <a:p>
            <a:r>
              <a:rPr lang="fi-FI" b="1" dirty="0" smtClean="0"/>
              <a:t>Ohjelma</a:t>
            </a:r>
          </a:p>
          <a:p>
            <a:r>
              <a:rPr lang="fi-FI" b="1" dirty="0"/>
              <a:t>Klo 18.00-18.10</a:t>
            </a:r>
            <a:endParaRPr lang="fi-FI" dirty="0"/>
          </a:p>
          <a:p>
            <a:r>
              <a:rPr lang="fi-FI" dirty="0"/>
              <a:t>Avaus: Ilmastoviisaat-hankevetäjä Eetu Ahlberg</a:t>
            </a:r>
          </a:p>
          <a:p>
            <a:endParaRPr lang="fi-FI" dirty="0"/>
          </a:p>
          <a:p>
            <a:r>
              <a:rPr lang="fi-FI" b="1" dirty="0"/>
              <a:t>Klo 18.10-18.50</a:t>
            </a:r>
            <a:endParaRPr lang="fi-FI" dirty="0"/>
          </a:p>
          <a:p>
            <a:r>
              <a:rPr lang="fi-FI" dirty="0"/>
              <a:t>Itä-Suomen yliopiston maantieteen ja historian laitoksen dosentti, YTT Tero Mustonen</a:t>
            </a:r>
          </a:p>
          <a:p>
            <a:r>
              <a:rPr lang="fi-FI" dirty="0"/>
              <a:t>Ilmastonmuutokseen </a:t>
            </a:r>
            <a:r>
              <a:rPr lang="fi-FI" dirty="0" smtClean="0"/>
              <a:t>varautuminen</a:t>
            </a:r>
          </a:p>
          <a:p>
            <a:endParaRPr lang="fi-FI" dirty="0"/>
          </a:p>
          <a:p>
            <a:r>
              <a:rPr lang="fi-FI" b="1" dirty="0"/>
              <a:t>Klo 18.50-19.00</a:t>
            </a:r>
            <a:endParaRPr lang="fi-FI" dirty="0"/>
          </a:p>
          <a:p>
            <a:r>
              <a:rPr lang="fi-FI" dirty="0"/>
              <a:t> Keskustelua ja </a:t>
            </a:r>
            <a:r>
              <a:rPr lang="fi-FI" dirty="0" smtClean="0"/>
              <a:t>kysymyksiä</a:t>
            </a:r>
            <a:endParaRPr lang="fi-FI" dirty="0"/>
          </a:p>
          <a:p>
            <a:r>
              <a:rPr lang="fi-FI" dirty="0"/>
              <a:t>Itä-Suomen yliopiston maantieteen ja historian laitoksen dosentti, YTT Tero Mustonen on nimetty YK:n ilmastopaneelin </a:t>
            </a:r>
            <a:r>
              <a:rPr lang="fi-FI" dirty="0" err="1"/>
              <a:t>IPCC:n</a:t>
            </a:r>
            <a:r>
              <a:rPr lang="fi-FI" dirty="0"/>
              <a:t> seuraavan, kuudennen raportin luvun pääkirjoittajaksi (</a:t>
            </a:r>
            <a:r>
              <a:rPr lang="fi-FI" dirty="0" err="1"/>
              <a:t>Lead</a:t>
            </a:r>
            <a:r>
              <a:rPr lang="fi-FI" dirty="0"/>
              <a:t> Author). Hänen vastuullaan on Eurooppa-luku työryhmässä 2, joka käsittelee ilmastonmuutoksen vaikutuksia, mukautumista ja haavoittuvuuksia.</a:t>
            </a:r>
          </a:p>
          <a:p>
            <a:endParaRPr lang="fi-FI" dirty="0" smtClean="0"/>
          </a:p>
          <a:p>
            <a:r>
              <a:rPr lang="fi-FI" b="1" dirty="0" smtClean="0"/>
              <a:t>Käytännön </a:t>
            </a:r>
            <a:r>
              <a:rPr lang="fi-FI" b="1" dirty="0"/>
              <a:t>ohjeita webinaariin:</a:t>
            </a:r>
          </a:p>
          <a:p>
            <a:pPr marL="285750"/>
            <a:r>
              <a:rPr lang="fi-FI" dirty="0"/>
              <a:t>Pidäthän mikrofonisi mykistettynä esitysten aikana</a:t>
            </a:r>
          </a:p>
          <a:p>
            <a:pPr marL="285750"/>
            <a:r>
              <a:rPr lang="fi-FI" dirty="0"/>
              <a:t>Pyydä viittaamalla puheenvuoroa tai kysy </a:t>
            </a:r>
            <a:r>
              <a:rPr lang="fi-FI" dirty="0" err="1"/>
              <a:t>chatin</a:t>
            </a:r>
            <a:r>
              <a:rPr lang="fi-FI" dirty="0"/>
              <a:t> kautta</a:t>
            </a:r>
          </a:p>
          <a:p>
            <a:endParaRPr lang="fi-FI" b="1" dirty="0" smtClean="0"/>
          </a:p>
          <a:p>
            <a:endParaRPr lang="fi-FI" dirty="0" smtClean="0"/>
          </a:p>
          <a:p>
            <a:r>
              <a:rPr lang="fi-FI" dirty="0" smtClean="0"/>
              <a:t>Tilaisuuden </a:t>
            </a:r>
            <a:r>
              <a:rPr lang="fi-FI" dirty="0"/>
              <a:t>järjestävät Ilmastoviisaat ja Hinkua Etelä-Karjalaan! -hankkeet.</a:t>
            </a:r>
            <a:endParaRPr lang="fi-FI" b="1" dirty="0"/>
          </a:p>
          <a:p>
            <a:endParaRPr lang="fi-FI" b="1" dirty="0" smtClean="0"/>
          </a:p>
          <a:p>
            <a:pPr marL="285750" indent="-285750">
              <a:buFont typeface="Arial"/>
              <a:buChar char="•"/>
            </a:pPr>
            <a:endParaRPr lang="fi-FI" b="1" dirty="0"/>
          </a:p>
          <a:p>
            <a:pPr marL="285750" indent="-285750">
              <a:buFont typeface="Arial"/>
              <a:buChar char="•"/>
            </a:pPr>
            <a:endParaRPr lang="fi-FI" b="1" dirty="0" smtClean="0"/>
          </a:p>
          <a:p>
            <a:pPr marL="285750" indent="-285750">
              <a:buFont typeface="Arial"/>
              <a:buChar char="•"/>
            </a:pPr>
            <a:endParaRPr lang="fi-FI" b="1" dirty="0"/>
          </a:p>
          <a:p>
            <a:pPr marL="285750" indent="-285750">
              <a:buFont typeface="Arial"/>
              <a:buChar char="•"/>
            </a:pPr>
            <a:endParaRPr lang="fi-FI" b="1" dirty="0" smtClean="0"/>
          </a:p>
          <a:p>
            <a:pPr marL="285750" indent="-285750">
              <a:buFont typeface="Arial"/>
              <a:buChar char="•"/>
            </a:pPr>
            <a:endParaRPr lang="fi-FI" b="1" dirty="0"/>
          </a:p>
          <a:p>
            <a:pPr marL="285750" indent="-285750">
              <a:buFont typeface="Arial"/>
              <a:buChar char="•"/>
            </a:pPr>
            <a:endParaRPr lang="fi-FI" b="1" dirty="0" smtClean="0"/>
          </a:p>
          <a:p>
            <a:endParaRPr lang="fi-FI" b="1" dirty="0"/>
          </a:p>
          <a:p>
            <a:pPr marL="285750"/>
            <a:endParaRPr lang="fi-FI" dirty="0" smtClean="0"/>
          </a:p>
          <a:p>
            <a:pPr marL="1028700" lvl="1"/>
            <a:endParaRPr lang="fi-FI" dirty="0">
              <a:latin typeface="Georgia" panose="02040502050405020303" pitchFamily="18" charset="0"/>
            </a:endParaRP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2</a:t>
            </a:fld>
            <a:endParaRPr lang="fi-FI" dirty="0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" y="5702735"/>
            <a:ext cx="1884979" cy="56675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42" y="5783473"/>
            <a:ext cx="1150936" cy="405274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30" y="5650774"/>
            <a:ext cx="998407" cy="562436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54" y="5811555"/>
            <a:ext cx="2538388" cy="3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5351" y="1164937"/>
            <a:ext cx="6796693" cy="952500"/>
          </a:xfrm>
        </p:spPr>
        <p:txBody>
          <a:bodyPr/>
          <a:lstStyle/>
          <a:p>
            <a:pPr lvl="0" algn="ctr"/>
            <a:r>
              <a:rPr lang="fi-FI" dirty="0" smtClean="0"/>
              <a:t>Ilmastohankkeet</a:t>
            </a:r>
            <a:endParaRPr lang="fi-FI" b="1" dirty="0">
              <a:solidFill>
                <a:srgbClr val="50515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sz="half" idx="1"/>
          </p:nvPr>
        </p:nvSpPr>
        <p:spPr>
          <a:xfrm>
            <a:off x="268132" y="4853979"/>
            <a:ext cx="8431369" cy="575976"/>
          </a:xfrm>
        </p:spPr>
        <p:txBody>
          <a:bodyPr>
            <a:noAutofit/>
          </a:bodyPr>
          <a:lstStyle/>
          <a:p>
            <a:pPr algn="ctr"/>
            <a:r>
              <a:rPr lang="fi-FI" sz="1100" b="1" dirty="0"/>
              <a:t>Lisätietoja hankkeesta:</a:t>
            </a:r>
          </a:p>
          <a:p>
            <a:pPr algn="ctr"/>
            <a:r>
              <a:rPr lang="fi-FI" sz="1100" dirty="0">
                <a:hlinkClick r:id="rId2"/>
              </a:rPr>
              <a:t>https://</a:t>
            </a:r>
            <a:r>
              <a:rPr lang="fi-FI" sz="1100" dirty="0">
                <a:hlinkClick r:id="rId2"/>
              </a:rPr>
              <a:t>www.imatra.fi/ilmastoviisaat</a:t>
            </a:r>
            <a:endParaRPr lang="fi-FI" sz="1100" dirty="0"/>
          </a:p>
          <a:p>
            <a:pPr algn="ctr"/>
            <a:r>
              <a:rPr lang="fi-FI" sz="1100" b="1" dirty="0"/>
              <a:t>Lisätietoja hankkeesta:</a:t>
            </a:r>
          </a:p>
          <a:p>
            <a:pPr algn="ctr"/>
            <a:r>
              <a:rPr lang="fi-FI" sz="1100" dirty="0">
                <a:hlinkClick r:id="rId3"/>
              </a:rPr>
              <a:t>Maaseutu talkoissa - Hinkua Etelä-Karjalaan!  | Imatra</a:t>
            </a:r>
            <a:r>
              <a:rPr lang="fi-FI" sz="1100" dirty="0"/>
              <a:t> </a:t>
            </a:r>
            <a:endParaRPr lang="fi-FI" sz="1100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3</a:t>
            </a:fld>
            <a:endParaRPr lang="fi-FI" dirty="0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09" y="1337679"/>
            <a:ext cx="1023354" cy="1022933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-10059" y="2290178"/>
            <a:ext cx="2704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>
                <a:solidFill>
                  <a:srgbClr val="FF6600"/>
                </a:solidFill>
                <a:latin typeface="Baskerville Old Face" panose="02020602080505020303" pitchFamily="18" charset="0"/>
              </a:rPr>
              <a:t>Ilmastoviisaat</a:t>
            </a:r>
          </a:p>
        </p:txBody>
      </p:sp>
      <p:cxnSp>
        <p:nvCxnSpPr>
          <p:cNvPr id="10" name="Suora yhdysviiva 9"/>
          <p:cNvCxnSpPr/>
          <p:nvPr/>
        </p:nvCxnSpPr>
        <p:spPr>
          <a:xfrm flipH="1">
            <a:off x="600773" y="2348441"/>
            <a:ext cx="1427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Kuv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" y="5702735"/>
            <a:ext cx="1884979" cy="566750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42" y="5783473"/>
            <a:ext cx="1150936" cy="405274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30" y="5650774"/>
            <a:ext cx="998407" cy="562436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54" y="5811555"/>
            <a:ext cx="2538388" cy="397681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53194" y="2574301"/>
            <a:ext cx="37495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000000"/>
                </a:solidFill>
                <a:latin typeface="Georgia" panose="02040502050405020303" pitchFamily="18" charset="0"/>
              </a:rPr>
              <a:t>Ilmastoasioiden konkretisointia Imatran kaupungilla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000000"/>
                </a:solidFill>
                <a:latin typeface="Georgia" panose="02040502050405020303" pitchFamily="18" charset="0"/>
              </a:rPr>
              <a:t>Ilmastoviestintää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000000"/>
                </a:solidFill>
                <a:latin typeface="Georgia" panose="02040502050405020303" pitchFamily="18" charset="0"/>
              </a:rPr>
              <a:t>Etelä-Karjalan ilmastokiertue kesällä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000000"/>
                </a:solidFill>
                <a:latin typeface="Georgia" panose="02040502050405020303" pitchFamily="18" charset="0"/>
              </a:rPr>
              <a:t>Kesto 5/2020-8/2021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Georgia" panose="02040502050405020303" pitchFamily="18" charset="0"/>
              </a:rPr>
              <a:t>Rahoittaja: Ympäristöministeriö (56,4 %), LPR-IMA kaupunkiseutuvaliokunta 40 % ja Imatran Lämpö Oy 3,6 %)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Georgia" panose="02040502050405020303" pitchFamily="18" charset="0"/>
              </a:rPr>
              <a:t>Hankevetäjä Eetu Ahlberg, </a:t>
            </a:r>
            <a:r>
              <a:rPr lang="fi-FI" sz="1200" dirty="0">
                <a:solidFill>
                  <a:srgbClr val="000000"/>
                </a:solidFill>
                <a:latin typeface="Georgia" panose="02040502050405020303" pitchFamily="18" charset="0"/>
                <a:hlinkClick r:id="rId9"/>
              </a:rPr>
              <a:t>eetu.ahlberg@imatra.fi</a:t>
            </a:r>
            <a:r>
              <a:rPr lang="fi-FI" sz="1200" dirty="0">
                <a:solidFill>
                  <a:srgbClr val="000000"/>
                </a:solidFill>
                <a:latin typeface="Georgia" panose="02040502050405020303" pitchFamily="18" charset="0"/>
              </a:rPr>
              <a:t> 020 617 4665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F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1" t="11217" r="12365" b="11501"/>
          <a:stretch/>
        </p:blipFill>
        <p:spPr bwMode="auto">
          <a:xfrm>
            <a:off x="6378833" y="1442725"/>
            <a:ext cx="949569" cy="10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4600942" y="2555668"/>
            <a:ext cx="443755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000000"/>
                </a:solidFill>
                <a:latin typeface="Georgia" panose="02040502050405020303" pitchFamily="18" charset="0"/>
              </a:rPr>
              <a:t>Etelä-Karjalan maaseutu ilmastotalkoissa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000000"/>
                </a:solidFill>
                <a:latin typeface="Georgia" panose="02040502050405020303" pitchFamily="18" charset="0"/>
              </a:rPr>
              <a:t>Etsitään hyviä käytänteitä vähähiilisemmän toiminnan edistämiseksi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000000"/>
                </a:solidFill>
                <a:latin typeface="Georgia" panose="02040502050405020303" pitchFamily="18" charset="0"/>
              </a:rPr>
              <a:t>Kesto 2020-2022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000000"/>
                </a:solidFill>
                <a:latin typeface="Georgia" panose="02040502050405020303" pitchFamily="18" charset="0"/>
              </a:rPr>
              <a:t>Rahoittaja: Kaakkois-Suomen ELY-keskus, Manner-Suomen maaseudun kehittämisohjelma (100 %)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Georgia" panose="02040502050405020303" pitchFamily="18" charset="0"/>
              </a:rPr>
              <a:t>Hankevetäjä Anna-Maija Wikström,  </a:t>
            </a:r>
            <a:r>
              <a:rPr lang="fi-FI" sz="1200" dirty="0">
                <a:solidFill>
                  <a:srgbClr val="000000"/>
                </a:solidFill>
                <a:latin typeface="Georgia" panose="02040502050405020303" pitchFamily="18" charset="0"/>
                <a:hlinkClick r:id="rId11"/>
              </a:rPr>
              <a:t>anna-maija.wikstrom@imatra.fi</a:t>
            </a:r>
            <a:r>
              <a:rPr lang="fi-FI" sz="1200" dirty="0">
                <a:solidFill>
                  <a:srgbClr val="000000"/>
                </a:solidFill>
                <a:latin typeface="Georgia" panose="02040502050405020303" pitchFamily="18" charset="0"/>
              </a:rPr>
              <a:t>, 020 617 4320</a:t>
            </a:r>
          </a:p>
        </p:txBody>
      </p:sp>
    </p:spTree>
    <p:extLst>
      <p:ext uri="{BB962C8B-B14F-4D97-AF65-F5344CB8AC3E}">
        <p14:creationId xmlns:p14="http://schemas.microsoft.com/office/powerpoint/2010/main" val="1016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76331" y="1323127"/>
            <a:ext cx="2610155" cy="952500"/>
          </a:xfrm>
        </p:spPr>
        <p:txBody>
          <a:bodyPr>
            <a:normAutofit/>
          </a:bodyPr>
          <a:lstStyle/>
          <a:p>
            <a:r>
              <a:rPr lang="fi-FI" dirty="0" smtClean="0"/>
              <a:t>Tulevat webinaarit</a:t>
            </a:r>
            <a:endParaRPr lang="fi-FI" b="1" dirty="0">
              <a:solidFill>
                <a:srgbClr val="50515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461133" y="2311400"/>
            <a:ext cx="7777993" cy="3355562"/>
          </a:xfrm>
        </p:spPr>
        <p:txBody>
          <a:bodyPr>
            <a:normAutofit/>
          </a:bodyPr>
          <a:lstStyle/>
          <a:p>
            <a:endParaRPr lang="fi-FI" b="1" dirty="0" smtClean="0"/>
          </a:p>
          <a:p>
            <a:pPr marL="285750" indent="-285750">
              <a:buFont typeface="Arial"/>
              <a:buChar char="•"/>
            </a:pPr>
            <a:endParaRPr lang="fi-FI" b="1" dirty="0"/>
          </a:p>
          <a:p>
            <a:pPr marL="285750" indent="-285750">
              <a:buFont typeface="Arial"/>
              <a:buChar char="•"/>
            </a:pPr>
            <a:endParaRPr lang="fi-FI" b="1" dirty="0" smtClean="0"/>
          </a:p>
          <a:p>
            <a:pPr marL="285750" indent="-285750">
              <a:buFont typeface="Arial"/>
              <a:buChar char="•"/>
            </a:pPr>
            <a:endParaRPr lang="fi-FI" b="1" dirty="0"/>
          </a:p>
          <a:p>
            <a:pPr marL="285750" indent="-285750">
              <a:buFont typeface="Arial"/>
              <a:buChar char="•"/>
            </a:pPr>
            <a:endParaRPr lang="fi-FI" b="1" dirty="0" smtClean="0"/>
          </a:p>
          <a:p>
            <a:pPr marL="285750" indent="-285750">
              <a:buFont typeface="Arial"/>
              <a:buChar char="•"/>
            </a:pPr>
            <a:endParaRPr lang="fi-FI" b="1" dirty="0"/>
          </a:p>
          <a:p>
            <a:pPr marL="285750" indent="-285750">
              <a:buFont typeface="Arial"/>
              <a:buChar char="•"/>
            </a:pPr>
            <a:endParaRPr lang="fi-FI" b="1" dirty="0" smtClean="0"/>
          </a:p>
          <a:p>
            <a:endParaRPr lang="fi-FI" b="1" dirty="0"/>
          </a:p>
          <a:p>
            <a:pPr marL="285750"/>
            <a:endParaRPr lang="fi-FI" dirty="0" smtClean="0"/>
          </a:p>
          <a:p>
            <a:pPr marL="1028700" lvl="1"/>
            <a:endParaRPr lang="fi-FI" dirty="0">
              <a:latin typeface="Georgia" panose="02040502050405020303" pitchFamily="18" charset="0"/>
            </a:endParaRP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EDE1A-9BCA-254C-A3FA-DB4A782DF16C}" type="slidenum">
              <a:rPr lang="fi-FI" smtClean="0">
                <a:solidFill>
                  <a:srgbClr val="000000">
                    <a:lumMod val="25000"/>
                    <a:lumOff val="75000"/>
                  </a:srgbClr>
                </a:solidFill>
              </a:rPr>
              <a:pPr/>
              <a:t>4</a:t>
            </a:fld>
            <a:endParaRPr lang="fi-FI" dirty="0">
              <a:solidFill>
                <a:srgbClr val="000000">
                  <a:lumMod val="25000"/>
                  <a:lumOff val="75000"/>
                </a:srgbClr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837" y="912161"/>
            <a:ext cx="607269" cy="607019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7425891" y="1496249"/>
            <a:ext cx="1727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b="1" dirty="0">
                <a:solidFill>
                  <a:srgbClr val="FF6600"/>
                </a:solidFill>
                <a:latin typeface="Baskerville Old Face" panose="02020602080505020303" pitchFamily="18" charset="0"/>
              </a:rPr>
              <a:t>Ilmastoviisaat</a:t>
            </a:r>
            <a:endParaRPr lang="fi-FI" sz="1400" b="1" dirty="0">
              <a:solidFill>
                <a:srgbClr val="FF6600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4" name="Suora yhdysviiva 3"/>
          <p:cNvCxnSpPr/>
          <p:nvPr/>
        </p:nvCxnSpPr>
        <p:spPr>
          <a:xfrm flipH="1">
            <a:off x="7804070" y="1531588"/>
            <a:ext cx="927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4"/>
          <a:srcRect l="-337" t="32733" r="337" b="-32733"/>
          <a:stretch/>
        </p:blipFill>
        <p:spPr>
          <a:xfrm>
            <a:off x="2476331" y="2276287"/>
            <a:ext cx="4084419" cy="3486699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" y="5702735"/>
            <a:ext cx="1884979" cy="56675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42" y="5783473"/>
            <a:ext cx="1150936" cy="405274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30" y="5650774"/>
            <a:ext cx="998407" cy="562436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54" y="5811555"/>
            <a:ext cx="2538388" cy="397681"/>
          </a:xfrm>
          <a:prstGeom prst="rect">
            <a:avLst/>
          </a:prstGeom>
        </p:spPr>
      </p:pic>
      <p:sp>
        <p:nvSpPr>
          <p:cNvPr id="17" name="Tekstiruutu 16"/>
          <p:cNvSpPr txBox="1"/>
          <p:nvPr/>
        </p:nvSpPr>
        <p:spPr>
          <a:xfrm>
            <a:off x="1601920" y="4913593"/>
            <a:ext cx="5348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Lisätietoja </a:t>
            </a:r>
            <a:r>
              <a:rPr lang="fi-FI" sz="1600" dirty="0" smtClean="0">
                <a:solidFill>
                  <a:srgbClr val="000000"/>
                </a:solidFill>
                <a:latin typeface="Georgia" panose="02040502050405020303" pitchFamily="18" charset="0"/>
                <a:hlinkClick r:id="rId9"/>
              </a:rPr>
              <a:t>tulevista webinaareista</a:t>
            </a:r>
            <a:endParaRPr lang="fi-FI" sz="16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51400" y="2003652"/>
            <a:ext cx="3886200" cy="3767590"/>
          </a:xfrm>
        </p:spPr>
        <p:txBody>
          <a:bodyPr>
            <a:normAutofit fontScale="90000"/>
          </a:bodyPr>
          <a:lstStyle/>
          <a:p>
            <a:r>
              <a:rPr lang="fi-FI" dirty="0"/>
              <a:t>Korvaamaton </a:t>
            </a:r>
            <a:br>
              <a:rPr lang="fi-FI" dirty="0"/>
            </a:br>
            <a:r>
              <a:rPr lang="fi-FI" dirty="0"/>
              <a:t>kylmä</a:t>
            </a:r>
            <a:br>
              <a:rPr lang="fi-FI" dirty="0"/>
            </a:br>
            <a:r>
              <a:rPr lang="fi-FI" dirty="0"/>
              <a:t>-</a:t>
            </a:r>
            <a:br>
              <a:rPr lang="fi-FI" dirty="0"/>
            </a:br>
            <a:r>
              <a:rPr lang="fi-FI" i="1" dirty="0" err="1"/>
              <a:t>Ilmastonmuutok-seen</a:t>
            </a:r>
            <a:r>
              <a:rPr lang="fi-FI" i="1" dirty="0"/>
              <a:t> varautuminen</a:t>
            </a:r>
            <a:br>
              <a:rPr lang="fi-FI" i="1" dirty="0"/>
            </a:br>
            <a:r>
              <a:rPr lang="fi-FI" dirty="0"/>
              <a:t>Tero Mustonen</a:t>
            </a:r>
          </a:p>
        </p:txBody>
      </p:sp>
      <p:pic>
        <p:nvPicPr>
          <p:cNvPr id="4" name="Sisällön paikkamerkki 3" descr="perinnenuott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>
          <a:xfrm>
            <a:off x="-3957703" y="0"/>
            <a:ext cx="12469964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EE09BA0E-C165-5A41-BB9F-38ACBF205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/>
              <a:t>Miksi? </a:t>
            </a:r>
            <a:r>
              <a:rPr lang="fi-FI" dirty="0"/>
              <a:t>Kansainvälinen tiivistys</a:t>
            </a:r>
            <a:endParaRPr lang="fi-FI" i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691A98C3-34B3-9942-9151-04EEF7FD9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199"/>
            <a:ext cx="5232400" cy="4525963"/>
          </a:xfrm>
        </p:spPr>
        <p:txBody>
          <a:bodyPr>
            <a:normAutofit fontScale="85000" lnSpcReduction="10000"/>
          </a:bodyPr>
          <a:lstStyle/>
          <a:p>
            <a:r>
              <a:rPr lang="fi-FI" dirty="0"/>
              <a:t>2015 </a:t>
            </a:r>
            <a:r>
              <a:rPr lang="fi-FI" dirty="0" err="1"/>
              <a:t>Climate</a:t>
            </a:r>
            <a:r>
              <a:rPr lang="fi-FI" dirty="0"/>
              <a:t> </a:t>
            </a:r>
            <a:r>
              <a:rPr lang="fi-FI" dirty="0" err="1"/>
              <a:t>Risk</a:t>
            </a:r>
            <a:r>
              <a:rPr lang="fi-FI" dirty="0"/>
              <a:t> –raportti: ”Ilmastonmuutos on kansallisen turvallisuuden uhka”</a:t>
            </a:r>
          </a:p>
          <a:p>
            <a:r>
              <a:rPr lang="fi-FI" dirty="0"/>
              <a:t>Pääsihteeri </a:t>
            </a:r>
            <a:r>
              <a:rPr lang="fi-FI" dirty="0" err="1"/>
              <a:t>Guterres</a:t>
            </a:r>
            <a:r>
              <a:rPr lang="fi-FI" dirty="0"/>
              <a:t>: ”Julistakaa ilmastohätätila”.</a:t>
            </a:r>
          </a:p>
          <a:p>
            <a:r>
              <a:rPr lang="fi-FI" dirty="0"/>
              <a:t>CBD: Kuudes sukupuuttoaalto</a:t>
            </a:r>
          </a:p>
          <a:p>
            <a:r>
              <a:rPr lang="fi-FI" dirty="0"/>
              <a:t>2015 pakolaismäärä: Osa-ajuri Syyrian kuivuus ja muut ääreisilmiöt</a:t>
            </a:r>
          </a:p>
          <a:p>
            <a:r>
              <a:rPr lang="fi-FI" dirty="0"/>
              <a:t>2019-2020: Australian, Siperian ja Brasilian tulipalot ja ikirouta</a:t>
            </a:r>
          </a:p>
        </p:txBody>
      </p:sp>
      <p:pic>
        <p:nvPicPr>
          <p:cNvPr id="5" name="Kuva 4" descr="Kuva, joka sisältää kohteen ruoho, ulko, taivas, kenttä&#10;&#10;Kuvaus luotu automaattisesti">
            <a:extLst>
              <a:ext uri="{FF2B5EF4-FFF2-40B4-BE49-F238E27FC236}">
                <a16:creationId xmlns:a16="http://schemas.microsoft.com/office/drawing/2014/main" xmlns="" id="{BFAD078D-8B59-7C44-88FD-B794E803A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714" y="3428999"/>
            <a:ext cx="3856285" cy="25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0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617E1651-8B80-434C-9382-3CE82E1B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Miten se näkyy?</a:t>
            </a:r>
            <a:br>
              <a:rPr lang="fi-FI" dirty="0"/>
            </a:br>
            <a:r>
              <a:rPr lang="fi-FI" i="1" dirty="0"/>
              <a:t>Puruveden talvinuottaus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9FB132AD-F3ED-CE4B-86A4-0FE85FB5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4514" cy="5257800"/>
          </a:xfrm>
        </p:spPr>
        <p:txBody>
          <a:bodyPr>
            <a:normAutofit fontScale="70000" lnSpcReduction="20000"/>
          </a:bodyPr>
          <a:lstStyle/>
          <a:p>
            <a:r>
              <a:rPr lang="fi-FI" dirty="0"/>
              <a:t>Maantieteellinen alkuperäisnimisuoja 2013</a:t>
            </a:r>
          </a:p>
          <a:p>
            <a:r>
              <a:rPr lang="fi-FI" dirty="0"/>
              <a:t>Elävä perinne – UNESCO kansallinen luettelo 2017</a:t>
            </a:r>
          </a:p>
          <a:p>
            <a:r>
              <a:rPr lang="fi-FI" dirty="0"/>
              <a:t>Ensimmäiset kirjalliset merkinnät 1300 AD</a:t>
            </a:r>
          </a:p>
          <a:p>
            <a:r>
              <a:rPr lang="fi-FI" dirty="0"/>
              <a:t>Täysin riippuvainen turvallisista ja ennakoitavista jääolosuhteista</a:t>
            </a:r>
          </a:p>
          <a:p>
            <a:r>
              <a:rPr lang="fi-FI" dirty="0"/>
              <a:t>Vuonna 1968 nuottakausi on alkanut marraskuuta, vuonna 2020 maaliskuun 8, ja päättyi 20.3.</a:t>
            </a:r>
          </a:p>
          <a:p>
            <a:r>
              <a:rPr lang="fi-FI" dirty="0"/>
              <a:t>Keskimääräinen tuotto 250-500 tonnia vuodessa, kolmannes Suomen muikuista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xmlns="" id="{B401F9A5-3F46-6340-B9A2-CED79C974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021263"/>
            <a:ext cx="3556000" cy="11049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xmlns="" id="{168B6DE1-8A67-4145-9555-66808348A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316" y="3429000"/>
            <a:ext cx="1151164" cy="11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9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nuotta20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2126317" y="0"/>
            <a:ext cx="12469964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nasijarvi2 kartt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1382" r="-61382"/>
          <a:stretch>
            <a:fillRect/>
          </a:stretch>
        </p:blipFill>
        <p:spPr>
          <a:xfrm>
            <a:off x="-1559951" y="0"/>
            <a:ext cx="12469964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ema">
  <a:themeElements>
    <a:clrScheme name="Mukautettu 3">
      <a:dk1>
        <a:srgbClr val="000000"/>
      </a:dk1>
      <a:lt1>
        <a:sysClr val="window" lastClr="FFFFFF"/>
      </a:lt1>
      <a:dk2>
        <a:srgbClr val="ED6C3A"/>
      </a:dk2>
      <a:lt2>
        <a:srgbClr val="FFFFFE"/>
      </a:lt2>
      <a:accent1>
        <a:srgbClr val="ED6C36"/>
      </a:accent1>
      <a:accent2>
        <a:srgbClr val="5B2C3F"/>
      </a:accent2>
      <a:accent3>
        <a:srgbClr val="5AC3E8"/>
      </a:accent3>
      <a:accent4>
        <a:srgbClr val="A3C95D"/>
      </a:accent4>
      <a:accent5>
        <a:srgbClr val="FFD75D"/>
      </a:accent5>
      <a:accent6>
        <a:srgbClr val="CDC693"/>
      </a:accent6>
      <a:hlink>
        <a:srgbClr val="5B2C3F"/>
      </a:hlink>
      <a:folHlink>
        <a:srgbClr val="5B2C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matra_pp-pohja_georgia_2018" id="{2DD35E5C-F145-4810-98A3-4EBED91F3FB6}" vid="{A8055BE4-603D-4CB1-98B5-468F7EDCE1A6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378</Words>
  <Application>Microsoft Office PowerPoint</Application>
  <PresentationFormat>Näytössä katseltava diaesitys (4:3)</PresentationFormat>
  <Paragraphs>115</Paragraphs>
  <Slides>19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Arial</vt:lpstr>
      <vt:lpstr>Baskerville Old Face</vt:lpstr>
      <vt:lpstr>Calibri</vt:lpstr>
      <vt:lpstr>Georgia</vt:lpstr>
      <vt:lpstr>Wingdings</vt:lpstr>
      <vt:lpstr>Office-teema</vt:lpstr>
      <vt:lpstr>1_Office-teema</vt:lpstr>
      <vt:lpstr>PowerPoint-esitys</vt:lpstr>
      <vt:lpstr>Varautuminen ilmastonmuutoksen vaikutuksiin 24.2. klo 18-19 </vt:lpstr>
      <vt:lpstr>Ilmastohankkeet</vt:lpstr>
      <vt:lpstr>Tulevat webinaarit</vt:lpstr>
      <vt:lpstr>Korvaamaton  kylmä - Ilmastonmuutok-seen varautuminen Tero Mustonen</vt:lpstr>
      <vt:lpstr>Miksi? Kansainvälinen tiivistys</vt:lpstr>
      <vt:lpstr>Miten se näkyy? Puruveden talvinuottaus</vt:lpstr>
      <vt:lpstr>PowerPoint-esitys</vt:lpstr>
      <vt:lpstr>PowerPoint-esitys</vt:lpstr>
      <vt:lpstr>PowerPoint-esitys</vt:lpstr>
      <vt:lpstr>2020</vt:lpstr>
      <vt:lpstr>PowerPoint-esitys</vt:lpstr>
      <vt:lpstr>PowerPoint-esitys</vt:lpstr>
      <vt:lpstr>Mitä kalastajat ovat tehneet?</vt:lpstr>
      <vt:lpstr>Mitä Imatra voi tehdä?</vt:lpstr>
      <vt:lpstr>Rohkeita avauksia?</vt:lpstr>
      <vt:lpstr>Imatrankoski</vt:lpstr>
      <vt:lpstr>Imatra ja maankäyttö</vt:lpstr>
      <vt:lpstr>Kiitos – Thank you!</vt:lpstr>
    </vt:vector>
  </TitlesOfParts>
  <Company>Snowchange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Puruvesi Winter Seiners, Finland</dc:title>
  <dc:creator>Tero Mustonen</dc:creator>
  <cp:lastModifiedBy>Ahlberg Eetu</cp:lastModifiedBy>
  <cp:revision>33</cp:revision>
  <dcterms:created xsi:type="dcterms:W3CDTF">2013-09-01T08:39:25Z</dcterms:created>
  <dcterms:modified xsi:type="dcterms:W3CDTF">2021-02-24T10:17:45Z</dcterms:modified>
</cp:coreProperties>
</file>