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60" r:id="rId5"/>
    <p:sldId id="263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6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BDC14-F99D-4071-8431-516A743CAB94}" type="datetimeFigureOut">
              <a:rPr lang="fi-FI" smtClean="0"/>
              <a:t>12.9.2018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0A031-B33F-464D-AA33-91EC7B80E6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3719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D47B1-CE8A-7448-843D-2F15469E0A71}" type="slidenum">
              <a:rPr lang="fi-FI" smtClean="0">
                <a:solidFill>
                  <a:prstClr val="black"/>
                </a:solidFill>
              </a:rPr>
              <a:pPr/>
              <a:t>2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00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solidFill>
                  <a:srgbClr val="0053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 Esittäjä 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296588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  <p:sldLayoutId id="214748366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4212" y="270345"/>
            <a:ext cx="8001000" cy="4381168"/>
          </a:xfrm>
        </p:spPr>
        <p:txBody>
          <a:bodyPr>
            <a:noAutofit/>
          </a:bodyPr>
          <a:lstStyle/>
          <a:p>
            <a:r>
              <a:rPr lang="fi-FI" sz="5400" dirty="0" smtClean="0"/>
              <a:t>Voimaa vanhuuteen</a:t>
            </a:r>
            <a:br>
              <a:rPr lang="fi-FI" sz="5400" dirty="0" smtClean="0"/>
            </a:br>
            <a:r>
              <a:rPr lang="fi-FI" sz="5400" dirty="0" smtClean="0"/>
              <a:t>			kärkihanke</a:t>
            </a:r>
            <a:br>
              <a:rPr lang="fi-FI" sz="5400" dirty="0" smtClean="0"/>
            </a:br>
            <a:r>
              <a:rPr lang="fi-FI" sz="5400" dirty="0"/>
              <a:t/>
            </a:r>
            <a:br>
              <a:rPr lang="fi-FI" sz="5400" dirty="0"/>
            </a:br>
            <a:r>
              <a:rPr lang="fi-FI" sz="5400" dirty="0" smtClean="0"/>
              <a:t>	</a:t>
            </a:r>
            <a:endParaRPr lang="fi-FI" sz="5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4212" y="4476584"/>
            <a:ext cx="6400800" cy="1812898"/>
          </a:xfrm>
        </p:spPr>
        <p:txBody>
          <a:bodyPr/>
          <a:lstStyle/>
          <a:p>
            <a:r>
              <a:rPr lang="fi-FI" dirty="0" smtClean="0">
                <a:solidFill>
                  <a:schemeClr val="tx1"/>
                </a:solidFill>
              </a:rPr>
              <a:t>Vanhusneuvosto</a:t>
            </a:r>
            <a:endParaRPr lang="fi-FI" dirty="0" smtClean="0">
              <a:solidFill>
                <a:schemeClr val="tx1"/>
              </a:solidFill>
            </a:endParaRPr>
          </a:p>
          <a:p>
            <a:r>
              <a:rPr lang="fi-FI" dirty="0" smtClean="0">
                <a:solidFill>
                  <a:schemeClr val="tx1"/>
                </a:solidFill>
              </a:rPr>
              <a:t>19.9.2018</a:t>
            </a:r>
            <a:endParaRPr lang="fi-FI" dirty="0" smtClean="0">
              <a:solidFill>
                <a:schemeClr val="tx1"/>
              </a:solidFill>
            </a:endParaRPr>
          </a:p>
          <a:p>
            <a:r>
              <a:rPr lang="fi-FI" dirty="0" smtClean="0">
                <a:solidFill>
                  <a:schemeClr val="tx1"/>
                </a:solidFill>
              </a:rPr>
              <a:t>Liikuntapalvelut/ Kirsi Mäyrä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631504" y="188640"/>
            <a:ext cx="885698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 smtClean="0">
                <a:solidFill>
                  <a:schemeClr val="tx1"/>
                </a:solidFill>
                <a:cs typeface="ＭＳ Ｐゴシック" charset="0"/>
              </a:rPr>
              <a:t>Kärkihanke Voimaa vanhuuteen tutuksi ja tavaksi</a:t>
            </a:r>
            <a:endParaRPr lang="fi-FI" dirty="0">
              <a:solidFill>
                <a:schemeClr val="tx1"/>
              </a:solidFill>
              <a:cs typeface="ＭＳ Ｐゴシック" charset="0"/>
            </a:endParaRPr>
          </a:p>
        </p:txBody>
      </p:sp>
      <p:sp>
        <p:nvSpPr>
          <p:cNvPr id="9" name="Sisällön paikkamerkki 8"/>
          <p:cNvSpPr>
            <a:spLocks noGrp="1"/>
          </p:cNvSpPr>
          <p:nvPr>
            <p:ph idx="4294967295"/>
          </p:nvPr>
        </p:nvSpPr>
        <p:spPr>
          <a:xfrm>
            <a:off x="1847528" y="1196752"/>
            <a:ext cx="6264696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endParaRPr lang="fi-FI" b="1" dirty="0">
              <a:solidFill>
                <a:schemeClr val="tx1"/>
              </a:solidFill>
              <a:ea typeface="ＭＳ Ｐゴシック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i-FI" sz="2800" b="1" dirty="0">
                <a:solidFill>
                  <a:schemeClr val="tx1"/>
                </a:solidFill>
                <a:ea typeface="ＭＳ Ｐゴシック" charset="-128"/>
              </a:rPr>
              <a:t>Päätavoite:</a:t>
            </a:r>
            <a:r>
              <a:rPr lang="fi-FI" sz="2800" dirty="0">
                <a:solidFill>
                  <a:schemeClr val="tx1"/>
                </a:solidFill>
                <a:ea typeface="ＭＳ Ｐゴシック" charset="-128"/>
              </a:rPr>
              <a:t> </a:t>
            </a:r>
            <a:br>
              <a:rPr lang="fi-FI" sz="2800" dirty="0">
                <a:solidFill>
                  <a:schemeClr val="tx1"/>
                </a:solidFill>
                <a:ea typeface="ＭＳ Ｐゴシック" charset="-128"/>
              </a:rPr>
            </a:br>
            <a:r>
              <a:rPr lang="fi-FI" sz="2800" dirty="0">
                <a:solidFill>
                  <a:schemeClr val="tx1"/>
                </a:solidFill>
                <a:ea typeface="ＭＳ Ｐゴシック" charset="-128"/>
              </a:rPr>
              <a:t/>
            </a:r>
            <a:br>
              <a:rPr lang="fi-FI" sz="2800" dirty="0">
                <a:solidFill>
                  <a:schemeClr val="tx1"/>
                </a:solidFill>
                <a:ea typeface="ＭＳ Ｐゴシック" charset="-128"/>
              </a:rPr>
            </a:br>
            <a:r>
              <a:rPr lang="fi-FI" sz="2800" dirty="0">
                <a:solidFill>
                  <a:schemeClr val="tx1"/>
                </a:solidFill>
                <a:ea typeface="ＭＳ Ｐゴシック" charset="-128"/>
              </a:rPr>
              <a:t>Terveysliikunnan hyvien toimintatapojen käyttöönotto ja soveltaminen järjestöjen, julkisen ja yksityisen sektorin yhteistyönä kunnissa</a:t>
            </a:r>
          </a:p>
          <a:p>
            <a:pPr marL="0" indent="0">
              <a:spcBef>
                <a:spcPts val="0"/>
              </a:spcBef>
              <a:buNone/>
            </a:pPr>
            <a:endParaRPr lang="fi-FI" sz="2800" dirty="0">
              <a:solidFill>
                <a:schemeClr val="tx1"/>
              </a:solidFill>
              <a:ea typeface="ＭＳ Ｐゴシック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i-FI" sz="2800" dirty="0">
                <a:solidFill>
                  <a:schemeClr val="tx1"/>
                </a:solidFill>
                <a:ea typeface="ＭＳ Ｐゴシック" charset="-128"/>
              </a:rPr>
              <a:t>		</a:t>
            </a:r>
            <a:r>
              <a:rPr lang="fi-FI" sz="3000" dirty="0">
                <a:solidFill>
                  <a:schemeClr val="tx1"/>
                </a:solidFill>
              </a:rPr>
              <a:t>80% kunnista mukaan.</a:t>
            </a:r>
          </a:p>
          <a:p>
            <a:pPr marL="0" indent="0">
              <a:spcBef>
                <a:spcPts val="0"/>
              </a:spcBef>
              <a:buNone/>
            </a:pPr>
            <a:endParaRPr lang="fi-FI" sz="16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i-FI" sz="16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i-FI" sz="16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i-FI" sz="16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i-FI" sz="2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i-FI" sz="2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i-FI" sz="2200" dirty="0">
                <a:solidFill>
                  <a:schemeClr val="tx1"/>
                </a:solidFill>
              </a:rPr>
              <a:t>Koordinointi: Ikäinstituutti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2200" dirty="0">
                <a:solidFill>
                  <a:schemeClr val="tx1"/>
                </a:solidFill>
                <a:ea typeface="ＭＳ Ｐゴシック" charset="-128"/>
              </a:rPr>
              <a:t>Ohjausryhmä:  edustus kansanterveys- eläkeläis- ja liikuntajärjestöistä, ministeriöistä,  Kuntaliitosta sekä asiantuntijaorganisaatioista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2200" dirty="0">
                <a:solidFill>
                  <a:schemeClr val="tx1"/>
                </a:solidFill>
              </a:rPr>
              <a:t>Rahoitus: STM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5" y="1412776"/>
            <a:ext cx="2377617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Nuoli oikealle 2"/>
          <p:cNvSpPr/>
          <p:nvPr/>
        </p:nvSpPr>
        <p:spPr>
          <a:xfrm>
            <a:off x="1988923" y="3603211"/>
            <a:ext cx="720080" cy="3523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1449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0845" y="400362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fi-FI" dirty="0"/>
              <a:t>Hyvät käytännöt jalkautuvat yhteistyössä 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45673" y="1965960"/>
            <a:ext cx="8534400" cy="3615267"/>
          </a:xfrm>
        </p:spPr>
        <p:txBody>
          <a:bodyPr>
            <a:noAutofit/>
          </a:bodyPr>
          <a:lstStyle/>
          <a:p>
            <a:endParaRPr lang="fi-FI" sz="1800" dirty="0">
              <a:solidFill>
                <a:schemeClr val="tx1"/>
              </a:solidFill>
            </a:endParaRPr>
          </a:p>
          <a:p>
            <a:r>
              <a:rPr lang="fi-FI" sz="1800" dirty="0" smtClean="0">
                <a:solidFill>
                  <a:schemeClr val="tx1"/>
                </a:solidFill>
              </a:rPr>
              <a:t>Työtä </a:t>
            </a:r>
            <a:r>
              <a:rPr lang="fi-FI" sz="1800" dirty="0">
                <a:solidFill>
                  <a:schemeClr val="tx1"/>
                </a:solidFill>
              </a:rPr>
              <a:t>tehdään poikkisektorisella yhteistyöllä </a:t>
            </a:r>
          </a:p>
          <a:p>
            <a:endParaRPr lang="fi-FI" sz="1800" dirty="0">
              <a:solidFill>
                <a:schemeClr val="tx1"/>
              </a:solidFill>
            </a:endParaRPr>
          </a:p>
          <a:p>
            <a:r>
              <a:rPr lang="fi-FI" sz="1800" dirty="0" smtClean="0">
                <a:solidFill>
                  <a:schemeClr val="tx1"/>
                </a:solidFill>
              </a:rPr>
              <a:t>Kunnan </a:t>
            </a:r>
            <a:r>
              <a:rPr lang="fi-FI" sz="1800" dirty="0">
                <a:solidFill>
                  <a:schemeClr val="tx1"/>
                </a:solidFill>
              </a:rPr>
              <a:t>eri sektorit (julkinen, järjestöt, yksityinen) </a:t>
            </a:r>
          </a:p>
          <a:p>
            <a:pPr marL="0" indent="0">
              <a:buNone/>
            </a:pPr>
            <a:r>
              <a:rPr lang="fi-FI" sz="1800" dirty="0">
                <a:solidFill>
                  <a:schemeClr val="tx1"/>
                </a:solidFill>
              </a:rPr>
              <a:t>organisoivat terveysliikuntaa kohderyhmän iäkkäille </a:t>
            </a:r>
            <a:endParaRPr lang="fi-FI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800" dirty="0" smtClean="0">
                <a:solidFill>
                  <a:schemeClr val="tx1"/>
                </a:solidFill>
              </a:rPr>
              <a:t>yhteistyössä eri järjestöjen kanssa </a:t>
            </a:r>
          </a:p>
          <a:p>
            <a:endParaRPr lang="fi-FI" sz="1800" dirty="0">
              <a:solidFill>
                <a:schemeClr val="tx1"/>
              </a:solidFill>
            </a:endParaRPr>
          </a:p>
          <a:p>
            <a:r>
              <a:rPr lang="fi-FI" sz="1800" dirty="0" smtClean="0">
                <a:solidFill>
                  <a:schemeClr val="tx1"/>
                </a:solidFill>
              </a:rPr>
              <a:t>Kohderyhmän </a:t>
            </a:r>
            <a:r>
              <a:rPr lang="fi-FI" sz="1800" dirty="0">
                <a:solidFill>
                  <a:schemeClr val="tx1"/>
                </a:solidFill>
              </a:rPr>
              <a:t>ikäihmisten tavoittaminen yhteistyössä </a:t>
            </a:r>
          </a:p>
          <a:p>
            <a:pPr marL="0" indent="0">
              <a:buNone/>
            </a:pPr>
            <a:endParaRPr lang="fi-FI" sz="1800" dirty="0">
              <a:solidFill>
                <a:schemeClr val="tx1"/>
              </a:solidFill>
            </a:endParaRPr>
          </a:p>
          <a:p>
            <a:r>
              <a:rPr lang="fi-FI" sz="1800" dirty="0" smtClean="0">
                <a:solidFill>
                  <a:schemeClr val="tx1"/>
                </a:solidFill>
              </a:rPr>
              <a:t>Hyvien </a:t>
            </a:r>
            <a:r>
              <a:rPr lang="fi-FI" sz="1800" dirty="0">
                <a:solidFill>
                  <a:schemeClr val="tx1"/>
                </a:solidFill>
              </a:rPr>
              <a:t>käytäntöjen käyttöönottoa tukevat maksuttomat </a:t>
            </a:r>
            <a:endParaRPr lang="fi-FI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800" dirty="0" smtClean="0">
                <a:solidFill>
                  <a:schemeClr val="tx1"/>
                </a:solidFill>
              </a:rPr>
              <a:t>kouluttajakoulutukset </a:t>
            </a:r>
            <a:r>
              <a:rPr lang="fi-FI" sz="1800" dirty="0">
                <a:solidFill>
                  <a:schemeClr val="tx1"/>
                </a:solidFill>
              </a:rPr>
              <a:t>ja laadukkaat terveysliikuntamateriaalit</a:t>
            </a:r>
          </a:p>
        </p:txBody>
      </p:sp>
    </p:spTree>
    <p:extLst>
      <p:ext uri="{BB962C8B-B14F-4D97-AF65-F5344CB8AC3E}">
        <p14:creationId xmlns:p14="http://schemas.microsoft.com/office/powerpoint/2010/main" val="210101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212" y="79514"/>
            <a:ext cx="8534400" cy="102571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Voimaa vanhuuteen ohjelman toteutus -  kaupungin liikuntapalvelu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4212" y="1765190"/>
            <a:ext cx="8534400" cy="4945711"/>
          </a:xfrm>
        </p:spPr>
        <p:txBody>
          <a:bodyPr/>
          <a:lstStyle/>
          <a:p>
            <a:r>
              <a:rPr lang="fi-FI" dirty="0" smtClean="0">
                <a:solidFill>
                  <a:schemeClr val="tx1"/>
                </a:solidFill>
              </a:rPr>
              <a:t>Imatran kaupunki mukaan Voimaa vanhuuteen – kärkihanke ohjelmaan 9/2017</a:t>
            </a:r>
          </a:p>
          <a:p>
            <a:r>
              <a:rPr lang="fi-FI" dirty="0" smtClean="0">
                <a:solidFill>
                  <a:schemeClr val="accent2"/>
                </a:solidFill>
              </a:rPr>
              <a:t>Hyvät käytännöt 9/2017</a:t>
            </a:r>
          </a:p>
          <a:p>
            <a:r>
              <a:rPr lang="fi-FI" dirty="0" smtClean="0">
                <a:solidFill>
                  <a:schemeClr val="accent2"/>
                </a:solidFill>
              </a:rPr>
              <a:t>Voitas-kouluttajakoulutukset 11/2017 ja 2/2018 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Voimaa vanhuuteen- keskustelutilaisuus 2/2018 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Voitas- vertaisohjaaja –koulutus 5/2018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Vertaisohjaajien ryhmät alkavat 9/2018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1569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212" y="119271"/>
            <a:ext cx="8534400" cy="1892410"/>
          </a:xfrm>
        </p:spPr>
        <p:txBody>
          <a:bodyPr/>
          <a:lstStyle/>
          <a:p>
            <a:r>
              <a:rPr lang="fi-FI" dirty="0" smtClean="0"/>
              <a:t>Voimaa vanhuuteen – tulossa…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842221"/>
          </a:xfrm>
        </p:spPr>
        <p:txBody>
          <a:bodyPr>
            <a:normAutofit/>
          </a:bodyPr>
          <a:lstStyle/>
          <a:p>
            <a:r>
              <a:rPr lang="fi-FI" sz="2400" dirty="0" smtClean="0">
                <a:solidFill>
                  <a:schemeClr val="accent2"/>
                </a:solidFill>
              </a:rPr>
              <a:t>Ulkoiluystävä – koulutus 9/2018</a:t>
            </a:r>
          </a:p>
          <a:p>
            <a:r>
              <a:rPr lang="fi-FI" sz="2400" dirty="0" smtClean="0">
                <a:solidFill>
                  <a:schemeClr val="tx1"/>
                </a:solidFill>
              </a:rPr>
              <a:t>Liikuntaraati syksy 2018</a:t>
            </a:r>
          </a:p>
          <a:p>
            <a:r>
              <a:rPr lang="fi-FI" sz="2400" dirty="0" smtClean="0">
                <a:solidFill>
                  <a:schemeClr val="tx1"/>
                </a:solidFill>
              </a:rPr>
              <a:t>Ulkoiluystävä – koulutus syksy 2018 yhteistyö </a:t>
            </a:r>
            <a:r>
              <a:rPr lang="fi-FI" sz="2400" dirty="0" err="1" smtClean="0">
                <a:solidFill>
                  <a:schemeClr val="tx1"/>
                </a:solidFill>
              </a:rPr>
              <a:t>Eksoten</a:t>
            </a:r>
            <a:r>
              <a:rPr lang="fi-FI" sz="2400" dirty="0" smtClean="0">
                <a:solidFill>
                  <a:schemeClr val="tx1"/>
                </a:solidFill>
              </a:rPr>
              <a:t> kanssa</a:t>
            </a:r>
          </a:p>
          <a:p>
            <a:r>
              <a:rPr lang="fi-FI" sz="2400" dirty="0" smtClean="0">
                <a:solidFill>
                  <a:schemeClr val="tx1"/>
                </a:solidFill>
              </a:rPr>
              <a:t>Voitas- vertaisohjaajakoulutus 5/2019</a:t>
            </a:r>
          </a:p>
        </p:txBody>
      </p:sp>
    </p:spTree>
    <p:extLst>
      <p:ext uri="{BB962C8B-B14F-4D97-AF65-F5344CB8AC3E}">
        <p14:creationId xmlns:p14="http://schemas.microsoft.com/office/powerpoint/2010/main" val="1373727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91878" y="0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fi-FI" dirty="0"/>
              <a:t>Vertaisohjaaja kannustaa liikkeelle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95531" y="1507067"/>
            <a:ext cx="8534400" cy="4989148"/>
          </a:xfrm>
        </p:spPr>
        <p:txBody>
          <a:bodyPr>
            <a:norm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>
                <a:solidFill>
                  <a:schemeClr val="tx1"/>
                </a:solidFill>
              </a:rPr>
              <a:t>Kouluttamalla vertaisohjaajia lisätään iäkkäiden</a:t>
            </a:r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</a:rPr>
              <a:t>liikuntatoimintaa 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>
                <a:solidFill>
                  <a:schemeClr val="tx1"/>
                </a:solidFill>
              </a:rPr>
              <a:t>Kehitetään liikuntatoimintaa lähelle iäkästä 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>
                <a:solidFill>
                  <a:schemeClr val="tx1"/>
                </a:solidFill>
              </a:rPr>
              <a:t>Vertaisohjaajien järjestämiä toimintoja: </a:t>
            </a:r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</a:rPr>
              <a:t>– Taloyhtiöjumppa </a:t>
            </a:r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</a:rPr>
              <a:t>– Olohuonejumppa </a:t>
            </a:r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</a:rPr>
              <a:t>– Kuntosalikaveri </a:t>
            </a:r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</a:rPr>
              <a:t>– Liikkuva minä -opintopiiri </a:t>
            </a:r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</a:rPr>
              <a:t>– </a:t>
            </a:r>
            <a:r>
              <a:rPr lang="fi-FI" dirty="0" err="1">
                <a:solidFill>
                  <a:schemeClr val="tx1"/>
                </a:solidFill>
              </a:rPr>
              <a:t>Tuutorin</a:t>
            </a:r>
            <a:r>
              <a:rPr lang="fi-FI" dirty="0">
                <a:solidFill>
                  <a:schemeClr val="tx1"/>
                </a:solidFill>
              </a:rPr>
              <a:t> tuella kotijumppaa </a:t>
            </a:r>
          </a:p>
        </p:txBody>
      </p:sp>
    </p:spTree>
    <p:extLst>
      <p:ext uri="{BB962C8B-B14F-4D97-AF65-F5344CB8AC3E}">
        <p14:creationId xmlns:p14="http://schemas.microsoft.com/office/powerpoint/2010/main" val="903041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212" y="270344"/>
            <a:ext cx="8534400" cy="1796995"/>
          </a:xfrm>
        </p:spPr>
        <p:txBody>
          <a:bodyPr>
            <a:normAutofit/>
          </a:bodyPr>
          <a:lstStyle/>
          <a:p>
            <a:r>
              <a:rPr lang="fi-FI" dirty="0"/>
              <a:t>Iäkkään ääni kuuluviin liikuntaraadissa 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826318"/>
          </a:xfrm>
        </p:spPr>
        <p:txBody>
          <a:bodyPr>
            <a:normAutofit/>
          </a:bodyPr>
          <a:lstStyle/>
          <a:p>
            <a:endParaRPr lang="fi-FI" dirty="0"/>
          </a:p>
          <a:p>
            <a:r>
              <a:rPr lang="fi-FI" dirty="0" smtClean="0"/>
              <a:t> </a:t>
            </a:r>
            <a:r>
              <a:rPr lang="fi-FI" dirty="0">
                <a:solidFill>
                  <a:schemeClr val="tx1"/>
                </a:solidFill>
              </a:rPr>
              <a:t>Iäkkäillä mahdollisuus osallistua oman </a:t>
            </a:r>
          </a:p>
          <a:p>
            <a:r>
              <a:rPr lang="fi-FI" dirty="0">
                <a:solidFill>
                  <a:schemeClr val="tx1"/>
                </a:solidFill>
              </a:rPr>
              <a:t>kuntansa liikuntapalvelujen kehittämiseen </a:t>
            </a: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>
                <a:solidFill>
                  <a:schemeClr val="tx1"/>
                </a:solidFill>
              </a:rPr>
              <a:t>Virittää vuoropuheluun päättäjien, toiminnan </a:t>
            </a:r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</a:rPr>
              <a:t>järjestäjien ja liikuntaan osallistujien kesken 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>
                <a:solidFill>
                  <a:schemeClr val="tx1"/>
                </a:solidFill>
              </a:rPr>
              <a:t>Iäkkäiden toiveet ja tarpeet tulevat näkyväksi </a:t>
            </a:r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r>
              <a:rPr lang="fi-FI" dirty="0">
                <a:solidFill>
                  <a:schemeClr val="tx1"/>
                </a:solidFill>
              </a:rPr>
              <a:t>Y</a:t>
            </a:r>
            <a:r>
              <a:rPr lang="fi-FI" dirty="0" smtClean="0">
                <a:solidFill>
                  <a:schemeClr val="tx1"/>
                </a:solidFill>
              </a:rPr>
              <a:t>hteistä </a:t>
            </a:r>
            <a:r>
              <a:rPr lang="fi-FI" dirty="0">
                <a:solidFill>
                  <a:schemeClr val="tx1"/>
                </a:solidFill>
              </a:rPr>
              <a:t>kehittelyä ja jatkotoimenpiteistä sopiminen!</a:t>
            </a:r>
          </a:p>
        </p:txBody>
      </p:sp>
    </p:spTree>
    <p:extLst>
      <p:ext uri="{BB962C8B-B14F-4D97-AF65-F5344CB8AC3E}">
        <p14:creationId xmlns:p14="http://schemas.microsoft.com/office/powerpoint/2010/main" val="3856087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212" y="55660"/>
            <a:ext cx="8534400" cy="1709530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Ulkoilusta elinvoimaa – ulkoilu kuuluu hyvään vanhuuteen </a:t>
            </a:r>
            <a:br>
              <a:rPr lang="fi-FI" b="1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4212" y="1494844"/>
            <a:ext cx="8534400" cy="5096787"/>
          </a:xfrm>
        </p:spPr>
        <p:txBody>
          <a:bodyPr>
            <a:noAutofit/>
          </a:bodyPr>
          <a:lstStyle/>
          <a:p>
            <a:r>
              <a:rPr lang="fi-FI" sz="1600" b="1" dirty="0" smtClean="0">
                <a:solidFill>
                  <a:schemeClr val="tx1"/>
                </a:solidFill>
              </a:rPr>
              <a:t>Ulkoilun </a:t>
            </a:r>
            <a:r>
              <a:rPr lang="fi-FI" sz="1600" b="1" dirty="0">
                <a:solidFill>
                  <a:schemeClr val="tx1"/>
                </a:solidFill>
              </a:rPr>
              <a:t>esteenä voi olla liikkumiskyvyn </a:t>
            </a:r>
          </a:p>
          <a:p>
            <a:pPr marL="0" indent="0">
              <a:buNone/>
            </a:pPr>
            <a:r>
              <a:rPr lang="fi-FI" sz="1600" b="1" dirty="0">
                <a:solidFill>
                  <a:schemeClr val="tx1"/>
                </a:solidFill>
              </a:rPr>
              <a:t>ongelmat, kaatumisen pelko tai yksinäisyys </a:t>
            </a:r>
          </a:p>
          <a:p>
            <a:r>
              <a:rPr lang="fi-FI" sz="1600" b="1" dirty="0" smtClean="0">
                <a:solidFill>
                  <a:schemeClr val="tx1"/>
                </a:solidFill>
              </a:rPr>
              <a:t> </a:t>
            </a:r>
            <a:r>
              <a:rPr lang="fi-FI" sz="1600" b="1" dirty="0">
                <a:solidFill>
                  <a:schemeClr val="tx1"/>
                </a:solidFill>
              </a:rPr>
              <a:t>Tarvitaan tukitoimia, jotta iäkkäät voivat ulkoilla </a:t>
            </a:r>
          </a:p>
          <a:p>
            <a:pPr marL="0" indent="0">
              <a:buNone/>
            </a:pPr>
            <a:r>
              <a:rPr lang="fi-FI" sz="1600" b="1" dirty="0">
                <a:solidFill>
                  <a:schemeClr val="tx1"/>
                </a:solidFill>
              </a:rPr>
              <a:t>turvallisesti </a:t>
            </a:r>
          </a:p>
          <a:p>
            <a:r>
              <a:rPr lang="fi-FI" sz="1600" b="1" dirty="0" smtClean="0">
                <a:solidFill>
                  <a:schemeClr val="tx1"/>
                </a:solidFill>
              </a:rPr>
              <a:t>Ulkoilua </a:t>
            </a:r>
            <a:r>
              <a:rPr lang="fi-FI" sz="1600" b="1" dirty="0">
                <a:solidFill>
                  <a:schemeClr val="tx1"/>
                </a:solidFill>
              </a:rPr>
              <a:t>voi edistää monin tavoin: </a:t>
            </a:r>
          </a:p>
          <a:p>
            <a:pPr marL="0" indent="0">
              <a:buNone/>
            </a:pPr>
            <a:r>
              <a:rPr lang="fi-FI" sz="1600" b="1" dirty="0">
                <a:solidFill>
                  <a:schemeClr val="tx1"/>
                </a:solidFill>
              </a:rPr>
              <a:t>– Ulkoiluystävätoiminta </a:t>
            </a:r>
          </a:p>
          <a:p>
            <a:pPr marL="0" indent="0">
              <a:buNone/>
            </a:pPr>
            <a:r>
              <a:rPr lang="fi-FI" sz="1600" b="1" dirty="0">
                <a:solidFill>
                  <a:schemeClr val="tx1"/>
                </a:solidFill>
              </a:rPr>
              <a:t>– Ohjatut ulkoiluryhmät esim. </a:t>
            </a:r>
          </a:p>
          <a:p>
            <a:r>
              <a:rPr lang="fi-FI" sz="1600" b="1" dirty="0" smtClean="0">
                <a:solidFill>
                  <a:schemeClr val="tx1"/>
                </a:solidFill>
              </a:rPr>
              <a:t> </a:t>
            </a:r>
            <a:r>
              <a:rPr lang="fi-FI" sz="1600" b="1" dirty="0">
                <a:solidFill>
                  <a:schemeClr val="tx1"/>
                </a:solidFill>
              </a:rPr>
              <a:t>Pysäkkilenkit </a:t>
            </a:r>
          </a:p>
          <a:p>
            <a:r>
              <a:rPr lang="fi-FI" sz="1600" b="1" dirty="0" smtClean="0">
                <a:solidFill>
                  <a:schemeClr val="tx1"/>
                </a:solidFill>
              </a:rPr>
              <a:t> </a:t>
            </a:r>
            <a:r>
              <a:rPr lang="fi-FI" sz="1600" b="1" dirty="0">
                <a:solidFill>
                  <a:schemeClr val="tx1"/>
                </a:solidFill>
              </a:rPr>
              <a:t>Ulkokuntosaliryhmät </a:t>
            </a:r>
          </a:p>
          <a:p>
            <a:r>
              <a:rPr lang="fi-FI" sz="1600" b="1" dirty="0" smtClean="0">
                <a:solidFill>
                  <a:schemeClr val="tx1"/>
                </a:solidFill>
              </a:rPr>
              <a:t> </a:t>
            </a:r>
            <a:r>
              <a:rPr lang="fi-FI" sz="1600" b="1" dirty="0">
                <a:solidFill>
                  <a:schemeClr val="tx1"/>
                </a:solidFill>
              </a:rPr>
              <a:t>Kulttuurikävelyt </a:t>
            </a:r>
          </a:p>
          <a:p>
            <a:r>
              <a:rPr lang="fi-FI" sz="1600" b="1" dirty="0" smtClean="0">
                <a:solidFill>
                  <a:schemeClr val="tx1"/>
                </a:solidFill>
              </a:rPr>
              <a:t> </a:t>
            </a:r>
            <a:r>
              <a:rPr lang="fi-FI" sz="1600" b="1" dirty="0">
                <a:solidFill>
                  <a:schemeClr val="tx1"/>
                </a:solidFill>
              </a:rPr>
              <a:t>Kampanjat ja ulkoilutapahtumat </a:t>
            </a:r>
          </a:p>
          <a:p>
            <a:pPr marL="0" indent="0">
              <a:buNone/>
            </a:pPr>
            <a:r>
              <a:rPr lang="fi-FI" sz="1600" b="1" dirty="0">
                <a:solidFill>
                  <a:schemeClr val="tx1"/>
                </a:solidFill>
              </a:rPr>
              <a:t>– Vie vanhus ulos –kampanja </a:t>
            </a:r>
          </a:p>
          <a:p>
            <a:pPr marL="0" indent="0">
              <a:buNone/>
            </a:pPr>
            <a:r>
              <a:rPr lang="fi-FI" sz="1600" b="1" dirty="0" smtClean="0">
                <a:solidFill>
                  <a:schemeClr val="tx1"/>
                </a:solidFill>
              </a:rPr>
              <a:t>- </a:t>
            </a:r>
            <a:r>
              <a:rPr lang="fi-FI" sz="1600" b="1" dirty="0">
                <a:solidFill>
                  <a:schemeClr val="tx1"/>
                </a:solidFill>
              </a:rPr>
              <a:t>Vie vanhus ulos -vinkkivihko </a:t>
            </a:r>
          </a:p>
          <a:p>
            <a:pPr marL="0" indent="0">
              <a:buNone/>
            </a:pPr>
            <a:r>
              <a:rPr lang="fi-FI" sz="1600" b="1" dirty="0">
                <a:solidFill>
                  <a:schemeClr val="tx1"/>
                </a:solidFill>
              </a:rPr>
              <a:t>– Valtakunnallinen iäkkäiden ulkoilupäivä </a:t>
            </a:r>
            <a:r>
              <a:rPr lang="fi-FI" sz="1600" b="1" dirty="0" smtClean="0">
                <a:solidFill>
                  <a:schemeClr val="tx1"/>
                </a:solidFill>
              </a:rPr>
              <a:t>, 11.10.2018 </a:t>
            </a:r>
            <a:r>
              <a:rPr lang="fi-FI" sz="1600" b="1" dirty="0" err="1" smtClean="0">
                <a:solidFill>
                  <a:schemeClr val="tx1"/>
                </a:solidFill>
              </a:rPr>
              <a:t>AviaSport</a:t>
            </a:r>
            <a:r>
              <a:rPr lang="fi-FI" sz="1600" b="1" dirty="0" smtClean="0">
                <a:solidFill>
                  <a:schemeClr val="tx1"/>
                </a:solidFill>
              </a:rPr>
              <a:t> - areena</a:t>
            </a:r>
            <a:endParaRPr lang="fi-FI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300754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i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191</TotalTime>
  <Words>256</Words>
  <Application>Microsoft Office PowerPoint</Application>
  <PresentationFormat>Laajakuva</PresentationFormat>
  <Paragraphs>79</Paragraphs>
  <Slides>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ＭＳ Ｐゴシック</vt:lpstr>
      <vt:lpstr>Calibri</vt:lpstr>
      <vt:lpstr>Century Gothic</vt:lpstr>
      <vt:lpstr>Wingdings 3</vt:lpstr>
      <vt:lpstr>Sektori</vt:lpstr>
      <vt:lpstr>Voimaa vanhuuteen    kärkihanke   </vt:lpstr>
      <vt:lpstr>Kärkihanke Voimaa vanhuuteen tutuksi ja tavaksi</vt:lpstr>
      <vt:lpstr>Hyvät käytännöt jalkautuvat yhteistyössä  </vt:lpstr>
      <vt:lpstr>Voimaa vanhuuteen ohjelman toteutus -  kaupungin liikuntapalvelu</vt:lpstr>
      <vt:lpstr>Voimaa vanhuuteen – tulossa…</vt:lpstr>
      <vt:lpstr>Vertaisohjaaja kannustaa liikkeelle </vt:lpstr>
      <vt:lpstr>Iäkkään ääni kuuluviin liikuntaraadissa  </vt:lpstr>
      <vt:lpstr>Ulkoilusta elinvoimaa – ulkoilu kuuluu hyvään vanhuuteen  </vt:lpstr>
    </vt:vector>
  </TitlesOfParts>
  <Company>Saimaan talous ja tieto oy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Voimaa vanhuuteen    kärkihanke   </dc:title>
  <dc:creator>Mäyrä Kirsi</dc:creator>
  <cp:lastModifiedBy>Mäyrä Kirsi</cp:lastModifiedBy>
  <cp:revision>16</cp:revision>
  <dcterms:created xsi:type="dcterms:W3CDTF">2018-02-16T10:47:34Z</dcterms:created>
  <dcterms:modified xsi:type="dcterms:W3CDTF">2018-09-12T06:20:36Z</dcterms:modified>
</cp:coreProperties>
</file>