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7"/>
    <p:sldMasterId id="2147483898" r:id="rId8"/>
  </p:sldMasterIdLst>
  <p:notesMasterIdLst>
    <p:notesMasterId r:id="rId25"/>
  </p:notesMasterIdLst>
  <p:handoutMasterIdLst>
    <p:handoutMasterId r:id="rId26"/>
  </p:handoutMasterIdLst>
  <p:sldIdLst>
    <p:sldId id="267" r:id="rId9"/>
    <p:sldId id="284" r:id="rId10"/>
    <p:sldId id="296" r:id="rId11"/>
    <p:sldId id="275" r:id="rId12"/>
    <p:sldId id="277" r:id="rId13"/>
    <p:sldId id="278" r:id="rId14"/>
    <p:sldId id="282" r:id="rId15"/>
    <p:sldId id="268" r:id="rId16"/>
    <p:sldId id="294" r:id="rId17"/>
    <p:sldId id="288" r:id="rId18"/>
    <p:sldId id="258" r:id="rId19"/>
    <p:sldId id="287" r:id="rId20"/>
    <p:sldId id="289" r:id="rId21"/>
    <p:sldId id="290" r:id="rId22"/>
    <p:sldId id="292" r:id="rId23"/>
    <p:sldId id="295" r:id="rId24"/>
  </p:sldIdLst>
  <p:sldSz cx="9144000" cy="6858000" type="screen4x3"/>
  <p:notesSz cx="6799263" cy="9929813"/>
  <p:defaultTextStyle>
    <a:defPPr>
      <a:defRPr lang="fi-FI"/>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26">
          <p15:clr>
            <a:srgbClr val="A4A3A4"/>
          </p15:clr>
        </p15:guide>
        <p15:guide id="2" pos="483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CD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Normaali tyyli 2 - Korostu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Normaali tyyli 2 - Korostu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Normaali tyyli 2 - Korostu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3886" autoAdjust="0"/>
  </p:normalViewPr>
  <p:slideViewPr>
    <p:cSldViewPr>
      <p:cViewPr varScale="1">
        <p:scale>
          <a:sx n="86" d="100"/>
          <a:sy n="86" d="100"/>
        </p:scale>
        <p:origin x="2334" y="90"/>
      </p:cViewPr>
      <p:guideLst>
        <p:guide orient="horz" pos="1026"/>
        <p:guide pos="483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howGuides="1">
      <p:cViewPr varScale="1">
        <p:scale>
          <a:sx n="98" d="100"/>
          <a:sy n="98" d="100"/>
        </p:scale>
        <p:origin x="-3564" y="-96"/>
      </p:cViewPr>
      <p:guideLst>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2.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1.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laskentataulukko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laskentataulukko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5"/>
          <c:order val="2"/>
          <c:tx>
            <c:strRef>
              <c:f>Omaishoito!$A$5</c:f>
              <c:strCache>
                <c:ptCount val="1"/>
                <c:pt idx="0">
                  <c:v>Omaishoidon tuki 2018</c:v>
                </c:pt>
              </c:strCache>
            </c:strRef>
          </c:tx>
          <c:spPr>
            <a:solidFill>
              <a:schemeClr val="tx2"/>
            </a:solidFill>
            <a:ln>
              <a:solidFill>
                <a:schemeClr val="tx2"/>
              </a:solidFill>
            </a:ln>
          </c:spPr>
          <c:invertIfNegative val="0"/>
          <c:val>
            <c:numRef>
              <c:f>Omaishoito!$B$5:$M$5</c:f>
              <c:numCache>
                <c:formatCode>#,##0</c:formatCode>
                <c:ptCount val="12"/>
                <c:pt idx="0">
                  <c:v>505927</c:v>
                </c:pt>
                <c:pt idx="1">
                  <c:v>509858</c:v>
                </c:pt>
                <c:pt idx="2">
                  <c:v>500129</c:v>
                </c:pt>
                <c:pt idx="3">
                  <c:v>519361</c:v>
                </c:pt>
                <c:pt idx="4">
                  <c:v>507077</c:v>
                </c:pt>
                <c:pt idx="5">
                  <c:v>505135</c:v>
                </c:pt>
                <c:pt idx="6">
                  <c:v>516308</c:v>
                </c:pt>
                <c:pt idx="7">
                  <c:v>499594.97</c:v>
                </c:pt>
                <c:pt idx="8">
                  <c:v>490480</c:v>
                </c:pt>
                <c:pt idx="9">
                  <c:v>509092.19</c:v>
                </c:pt>
              </c:numCache>
            </c:numRef>
          </c:val>
        </c:ser>
        <c:dLbls>
          <c:showLegendKey val="0"/>
          <c:showVal val="0"/>
          <c:showCatName val="0"/>
          <c:showSerName val="0"/>
          <c:showPercent val="0"/>
          <c:showBubbleSize val="0"/>
        </c:dLbls>
        <c:gapWidth val="150"/>
        <c:axId val="391704368"/>
        <c:axId val="391710248"/>
      </c:barChart>
      <c:lineChart>
        <c:grouping val="standard"/>
        <c:varyColors val="0"/>
        <c:ser>
          <c:idx val="4"/>
          <c:order val="0"/>
          <c:tx>
            <c:strRef>
              <c:f>Omaishoito!$A$12</c:f>
              <c:strCache>
                <c:ptCount val="1"/>
                <c:pt idx="0">
                  <c:v>Omaishoidon tuki bud</c:v>
                </c:pt>
              </c:strCache>
            </c:strRef>
          </c:tx>
          <c:spPr>
            <a:ln>
              <a:solidFill>
                <a:schemeClr val="tx1"/>
              </a:solidFill>
            </a:ln>
          </c:spPr>
          <c:marker>
            <c:symbol val="none"/>
          </c:marker>
          <c:cat>
            <c:numRef>
              <c:f>Omaishoito!$B$3:$M$3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Omaishoito!$B$12:$M$12</c:f>
              <c:numCache>
                <c:formatCode>#,##0</c:formatCode>
                <c:ptCount val="12"/>
                <c:pt idx="0">
                  <c:v>531095.67000000004</c:v>
                </c:pt>
                <c:pt idx="1">
                  <c:v>531095.67000000004</c:v>
                </c:pt>
                <c:pt idx="2">
                  <c:v>531095.67000000004</c:v>
                </c:pt>
                <c:pt idx="3">
                  <c:v>531095.67000000004</c:v>
                </c:pt>
                <c:pt idx="4">
                  <c:v>531095.67000000004</c:v>
                </c:pt>
                <c:pt idx="5">
                  <c:v>531095.67000000004</c:v>
                </c:pt>
                <c:pt idx="6">
                  <c:v>531095.67000000004</c:v>
                </c:pt>
                <c:pt idx="7">
                  <c:v>531095.67000000004</c:v>
                </c:pt>
                <c:pt idx="8">
                  <c:v>531095.67000000004</c:v>
                </c:pt>
                <c:pt idx="9">
                  <c:v>531095.67000000004</c:v>
                </c:pt>
                <c:pt idx="10">
                  <c:v>531095.67000000004</c:v>
                </c:pt>
                <c:pt idx="11">
                  <c:v>531095.67000000004</c:v>
                </c:pt>
              </c:numCache>
            </c:numRef>
          </c:val>
          <c:smooth val="0"/>
        </c:ser>
        <c:ser>
          <c:idx val="3"/>
          <c:order val="1"/>
          <c:tx>
            <c:strRef>
              <c:f>Omaishoito!$A$4</c:f>
              <c:strCache>
                <c:ptCount val="1"/>
                <c:pt idx="0">
                  <c:v>Omaishoidon tuki 2017</c:v>
                </c:pt>
              </c:strCache>
            </c:strRef>
          </c:tx>
          <c:spPr>
            <a:ln>
              <a:solidFill>
                <a:schemeClr val="accent1"/>
              </a:solidFill>
            </a:ln>
          </c:spPr>
          <c:marker>
            <c:spPr>
              <a:solidFill>
                <a:schemeClr val="accent1"/>
              </a:solidFill>
              <a:ln>
                <a:solidFill>
                  <a:schemeClr val="accent1"/>
                </a:solidFill>
              </a:ln>
            </c:spPr>
          </c:marker>
          <c:cat>
            <c:numRef>
              <c:f>Omaishoito!$B$3:$M$3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Omaishoito!$B$4:$M$4</c:f>
              <c:numCache>
                <c:formatCode>#,##0</c:formatCode>
                <c:ptCount val="12"/>
                <c:pt idx="0">
                  <c:v>504344.48</c:v>
                </c:pt>
                <c:pt idx="1">
                  <c:v>500600.72</c:v>
                </c:pt>
                <c:pt idx="2">
                  <c:v>520088.11</c:v>
                </c:pt>
                <c:pt idx="3">
                  <c:v>503869.13</c:v>
                </c:pt>
                <c:pt idx="4">
                  <c:v>509441.73</c:v>
                </c:pt>
                <c:pt idx="5">
                  <c:v>514952.42</c:v>
                </c:pt>
                <c:pt idx="6">
                  <c:v>517838</c:v>
                </c:pt>
                <c:pt idx="7">
                  <c:v>490502</c:v>
                </c:pt>
                <c:pt idx="8">
                  <c:v>510745</c:v>
                </c:pt>
                <c:pt idx="9">
                  <c:v>484498</c:v>
                </c:pt>
                <c:pt idx="10">
                  <c:v>496655</c:v>
                </c:pt>
                <c:pt idx="11">
                  <c:v>498189</c:v>
                </c:pt>
              </c:numCache>
            </c:numRef>
          </c:val>
          <c:smooth val="0"/>
        </c:ser>
        <c:dLbls>
          <c:showLegendKey val="0"/>
          <c:showVal val="0"/>
          <c:showCatName val="0"/>
          <c:showSerName val="0"/>
          <c:showPercent val="0"/>
          <c:showBubbleSize val="0"/>
        </c:dLbls>
        <c:marker val="1"/>
        <c:smooth val="0"/>
        <c:axId val="391704368"/>
        <c:axId val="391710248"/>
      </c:lineChart>
      <c:catAx>
        <c:axId val="391704368"/>
        <c:scaling>
          <c:orientation val="minMax"/>
        </c:scaling>
        <c:delete val="0"/>
        <c:axPos val="b"/>
        <c:numFmt formatCode="General" sourceLinked="1"/>
        <c:majorTickMark val="out"/>
        <c:minorTickMark val="none"/>
        <c:tickLblPos val="nextTo"/>
        <c:crossAx val="391710248"/>
        <c:crossesAt val="0"/>
        <c:auto val="1"/>
        <c:lblAlgn val="ctr"/>
        <c:lblOffset val="100"/>
        <c:noMultiLvlLbl val="0"/>
      </c:catAx>
      <c:valAx>
        <c:axId val="391710248"/>
        <c:scaling>
          <c:orientation val="minMax"/>
          <c:min val="350000"/>
        </c:scaling>
        <c:delete val="0"/>
        <c:axPos val="l"/>
        <c:majorGridlines/>
        <c:numFmt formatCode="#,##0" sourceLinked="1"/>
        <c:majorTickMark val="out"/>
        <c:minorTickMark val="none"/>
        <c:tickLblPos val="nextTo"/>
        <c:crossAx val="391704368"/>
        <c:crosses val="autoZero"/>
        <c:crossBetween val="between"/>
        <c:majorUnit val="50000"/>
      </c:valAx>
      <c:spPr>
        <a:noFill/>
        <a:ln w="25400">
          <a:noFill/>
        </a:ln>
      </c:spPr>
    </c:plotArea>
    <c:legend>
      <c:legendPos val="b"/>
      <c:layout/>
      <c:overlay val="0"/>
    </c:legend>
    <c:plotVisOnly val="1"/>
    <c:dispBlanksAs val="gap"/>
    <c:showDLblsOverMax val="0"/>
  </c:chart>
  <c:txPr>
    <a:bodyPr/>
    <a:lstStyle/>
    <a:p>
      <a:pPr>
        <a:defRPr sz="1200"/>
      </a:pPr>
      <a:endParaRPr lang="fi-FI"/>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045143242445013"/>
          <c:y val="2.6986550733725721E-2"/>
          <c:w val="0.7984091479010984"/>
          <c:h val="0.77223433506202221"/>
        </c:manualLayout>
      </c:layout>
      <c:barChart>
        <c:barDir val="col"/>
        <c:grouping val="clustered"/>
        <c:varyColors val="0"/>
        <c:ser>
          <c:idx val="2"/>
          <c:order val="1"/>
          <c:tx>
            <c:strRef>
              <c:f>Omaishoito!$A$7</c:f>
              <c:strCache>
                <c:ptCount val="1"/>
                <c:pt idx="0">
                  <c:v>Palvelusetelit 2018</c:v>
                </c:pt>
              </c:strCache>
            </c:strRef>
          </c:tx>
          <c:spPr>
            <a:solidFill>
              <a:schemeClr val="tx2"/>
            </a:solidFill>
            <a:ln>
              <a:solidFill>
                <a:schemeClr val="tx2"/>
              </a:solidFill>
            </a:ln>
          </c:spPr>
          <c:invertIfNegative val="0"/>
          <c:val>
            <c:numRef>
              <c:f>Omaishoito!$B$7:$M$7</c:f>
              <c:numCache>
                <c:formatCode>#,##0</c:formatCode>
                <c:ptCount val="12"/>
                <c:pt idx="0">
                  <c:v>163550</c:v>
                </c:pt>
                <c:pt idx="1">
                  <c:v>216212</c:v>
                </c:pt>
                <c:pt idx="2">
                  <c:v>190626</c:v>
                </c:pt>
                <c:pt idx="3">
                  <c:v>191880</c:v>
                </c:pt>
                <c:pt idx="4">
                  <c:v>209636</c:v>
                </c:pt>
                <c:pt idx="5">
                  <c:v>156478</c:v>
                </c:pt>
                <c:pt idx="6">
                  <c:v>214030</c:v>
                </c:pt>
                <c:pt idx="7">
                  <c:v>189228.24</c:v>
                </c:pt>
                <c:pt idx="8">
                  <c:v>239403</c:v>
                </c:pt>
                <c:pt idx="9">
                  <c:v>248986.32</c:v>
                </c:pt>
              </c:numCache>
            </c:numRef>
          </c:val>
        </c:ser>
        <c:dLbls>
          <c:showLegendKey val="0"/>
          <c:showVal val="0"/>
          <c:showCatName val="0"/>
          <c:showSerName val="0"/>
          <c:showPercent val="0"/>
          <c:showBubbleSize val="0"/>
        </c:dLbls>
        <c:gapWidth val="150"/>
        <c:axId val="392504448"/>
        <c:axId val="392511112"/>
      </c:barChart>
      <c:lineChart>
        <c:grouping val="standard"/>
        <c:varyColors val="0"/>
        <c:ser>
          <c:idx val="0"/>
          <c:order val="0"/>
          <c:tx>
            <c:strRef>
              <c:f>Omaishoito!$A$6</c:f>
              <c:strCache>
                <c:ptCount val="1"/>
                <c:pt idx="0">
                  <c:v>Palvelusetelit 2017</c:v>
                </c:pt>
              </c:strCache>
            </c:strRef>
          </c:tx>
          <c:spPr>
            <a:ln>
              <a:solidFill>
                <a:schemeClr val="accent1"/>
              </a:solidFill>
            </a:ln>
          </c:spPr>
          <c:marker>
            <c:spPr>
              <a:solidFill>
                <a:schemeClr val="accent1"/>
              </a:solidFill>
              <a:ln>
                <a:solidFill>
                  <a:schemeClr val="accent1"/>
                </a:solidFill>
              </a:ln>
            </c:spPr>
          </c:marker>
          <c:val>
            <c:numRef>
              <c:f>Omaishoito!$B$6:$M$6</c:f>
              <c:numCache>
                <c:formatCode>#,##0</c:formatCode>
                <c:ptCount val="12"/>
                <c:pt idx="0">
                  <c:v>131293.16</c:v>
                </c:pt>
                <c:pt idx="1">
                  <c:v>179517.67</c:v>
                </c:pt>
                <c:pt idx="2">
                  <c:v>162703.07999999999</c:v>
                </c:pt>
                <c:pt idx="3">
                  <c:v>180618.11</c:v>
                </c:pt>
                <c:pt idx="4">
                  <c:v>200690.95</c:v>
                </c:pt>
                <c:pt idx="5">
                  <c:v>187409.25</c:v>
                </c:pt>
                <c:pt idx="6">
                  <c:v>150334</c:v>
                </c:pt>
                <c:pt idx="7">
                  <c:v>214187</c:v>
                </c:pt>
                <c:pt idx="8">
                  <c:v>196955</c:v>
                </c:pt>
                <c:pt idx="9">
                  <c:v>224926</c:v>
                </c:pt>
                <c:pt idx="10">
                  <c:v>228605</c:v>
                </c:pt>
                <c:pt idx="11">
                  <c:v>342869</c:v>
                </c:pt>
              </c:numCache>
            </c:numRef>
          </c:val>
          <c:smooth val="0"/>
        </c:ser>
        <c:ser>
          <c:idx val="1"/>
          <c:order val="2"/>
          <c:tx>
            <c:strRef>
              <c:f>Omaishoito!$A$13</c:f>
              <c:strCache>
                <c:ptCount val="1"/>
                <c:pt idx="0">
                  <c:v>Palvelusetelit bud</c:v>
                </c:pt>
              </c:strCache>
            </c:strRef>
          </c:tx>
          <c:spPr>
            <a:ln>
              <a:solidFill>
                <a:sysClr val="windowText" lastClr="000000"/>
              </a:solidFill>
            </a:ln>
          </c:spPr>
          <c:marker>
            <c:symbol val="none"/>
          </c:marker>
          <c:val>
            <c:numRef>
              <c:f>Omaishoito!$B$13:$M$13</c:f>
              <c:numCache>
                <c:formatCode>#,##0</c:formatCode>
                <c:ptCount val="12"/>
                <c:pt idx="0">
                  <c:v>100000</c:v>
                </c:pt>
                <c:pt idx="1">
                  <c:v>145760</c:v>
                </c:pt>
                <c:pt idx="2">
                  <c:v>145760</c:v>
                </c:pt>
                <c:pt idx="3">
                  <c:v>150000</c:v>
                </c:pt>
                <c:pt idx="4">
                  <c:v>150000</c:v>
                </c:pt>
                <c:pt idx="5">
                  <c:v>180000</c:v>
                </c:pt>
                <c:pt idx="6">
                  <c:v>180000</c:v>
                </c:pt>
                <c:pt idx="7">
                  <c:v>140000</c:v>
                </c:pt>
                <c:pt idx="8">
                  <c:v>145760</c:v>
                </c:pt>
                <c:pt idx="9">
                  <c:v>173980</c:v>
                </c:pt>
                <c:pt idx="10">
                  <c:v>175000</c:v>
                </c:pt>
                <c:pt idx="11">
                  <c:v>338286.9</c:v>
                </c:pt>
              </c:numCache>
            </c:numRef>
          </c:val>
          <c:smooth val="0"/>
        </c:ser>
        <c:dLbls>
          <c:showLegendKey val="0"/>
          <c:showVal val="0"/>
          <c:showCatName val="0"/>
          <c:showSerName val="0"/>
          <c:showPercent val="0"/>
          <c:showBubbleSize val="0"/>
        </c:dLbls>
        <c:marker val="1"/>
        <c:smooth val="0"/>
        <c:axId val="392504448"/>
        <c:axId val="392511112"/>
      </c:lineChart>
      <c:catAx>
        <c:axId val="392504448"/>
        <c:scaling>
          <c:orientation val="minMax"/>
        </c:scaling>
        <c:delete val="0"/>
        <c:axPos val="b"/>
        <c:numFmt formatCode="General" sourceLinked="1"/>
        <c:majorTickMark val="out"/>
        <c:minorTickMark val="none"/>
        <c:tickLblPos val="nextTo"/>
        <c:crossAx val="392511112"/>
        <c:crossesAt val="0"/>
        <c:auto val="1"/>
        <c:lblAlgn val="ctr"/>
        <c:lblOffset val="100"/>
        <c:noMultiLvlLbl val="0"/>
      </c:catAx>
      <c:valAx>
        <c:axId val="392511112"/>
        <c:scaling>
          <c:orientation val="minMax"/>
        </c:scaling>
        <c:delete val="0"/>
        <c:axPos val="l"/>
        <c:majorGridlines/>
        <c:numFmt formatCode="#,##0" sourceLinked="1"/>
        <c:majorTickMark val="out"/>
        <c:minorTickMark val="none"/>
        <c:tickLblPos val="nextTo"/>
        <c:crossAx val="392504448"/>
        <c:crosses val="autoZero"/>
        <c:crossBetween val="between"/>
      </c:valAx>
      <c:spPr>
        <a:noFill/>
        <a:ln w="25400">
          <a:noFill/>
        </a:ln>
      </c:spPr>
    </c:plotArea>
    <c:legend>
      <c:legendPos val="b"/>
      <c:layout/>
      <c:overlay val="0"/>
    </c:legend>
    <c:plotVisOnly val="1"/>
    <c:dispBlanksAs val="gap"/>
    <c:showDLblsOverMax val="0"/>
  </c:chart>
  <c:txPr>
    <a:bodyPr/>
    <a:lstStyle/>
    <a:p>
      <a:pPr>
        <a:defRPr sz="1200"/>
      </a:pPr>
      <a:endParaRPr lang="fi-FI"/>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51342" y="0"/>
            <a:ext cx="2946347" cy="496491"/>
          </a:xfrm>
          <a:prstGeom prst="rect">
            <a:avLst/>
          </a:prstGeom>
        </p:spPr>
        <p:txBody>
          <a:bodyPr vert="horz" lIns="91440" tIns="45720" rIns="91440" bIns="45720" rtlCol="0"/>
          <a:lstStyle>
            <a:lvl1pPr algn="r">
              <a:defRPr sz="1200"/>
            </a:lvl1pPr>
          </a:lstStyle>
          <a:p>
            <a:fld id="{B22BF86B-7F1D-48BF-93F9-6952C889BFE3}" type="datetimeFigureOut">
              <a:rPr lang="fi-FI" smtClean="0"/>
              <a:t>10.12.2018</a:t>
            </a:fld>
            <a:endParaRPr lang="fi-FI"/>
          </a:p>
        </p:txBody>
      </p:sp>
      <p:sp>
        <p:nvSpPr>
          <p:cNvPr id="4" name="Alatunnisteen paikkamerkki 3"/>
          <p:cNvSpPr>
            <a:spLocks noGrp="1"/>
          </p:cNvSpPr>
          <p:nvPr>
            <p:ph type="ftr" sz="quarter" idx="2"/>
          </p:nvPr>
        </p:nvSpPr>
        <p:spPr>
          <a:xfrm>
            <a:off x="0" y="9431599"/>
            <a:ext cx="2946347" cy="496491"/>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851342" y="9431599"/>
            <a:ext cx="2946347" cy="496491"/>
          </a:xfrm>
          <a:prstGeom prst="rect">
            <a:avLst/>
          </a:prstGeom>
        </p:spPr>
        <p:txBody>
          <a:bodyPr vert="horz" lIns="91440" tIns="45720" rIns="91440" bIns="45720" rtlCol="0" anchor="b"/>
          <a:lstStyle>
            <a:lvl1pPr algn="r">
              <a:defRPr sz="1200"/>
            </a:lvl1pPr>
          </a:lstStyle>
          <a:p>
            <a:fld id="{BE8657D2-BF79-4809-84B8-1DFC82952D54}" type="slidenum">
              <a:rPr lang="fi-FI" smtClean="0"/>
              <a:t>‹#›</a:t>
            </a:fld>
            <a:endParaRPr lang="fi-FI"/>
          </a:p>
        </p:txBody>
      </p:sp>
    </p:spTree>
    <p:extLst>
      <p:ext uri="{BB962C8B-B14F-4D97-AF65-F5344CB8AC3E}">
        <p14:creationId xmlns:p14="http://schemas.microsoft.com/office/powerpoint/2010/main" val="3095623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i-FI"/>
          </a:p>
        </p:txBody>
      </p:sp>
      <p:sp>
        <p:nvSpPr>
          <p:cNvPr id="3" name="Date Placeholder 2"/>
          <p:cNvSpPr>
            <a:spLocks noGrp="1"/>
          </p:cNvSpPr>
          <p:nvPr>
            <p:ph type="dt" idx="1"/>
          </p:nvPr>
        </p:nvSpPr>
        <p:spPr>
          <a:xfrm>
            <a:off x="3851342" y="0"/>
            <a:ext cx="2946347" cy="496491"/>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597B212-7DE5-4C64-A582-1CE6CE8A680D}" type="datetimeFigureOut">
              <a:rPr lang="fi-FI"/>
              <a:pPr>
                <a:defRPr/>
              </a:pPr>
              <a:t>10.12.2018</a:t>
            </a:fld>
            <a:endParaRPr lang="fi-FI"/>
          </a:p>
        </p:txBody>
      </p:sp>
      <p:sp>
        <p:nvSpPr>
          <p:cNvPr id="4" name="Slide Image Placeholder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pPr lvl="0"/>
            <a:endParaRPr lang="fi-FI" noProof="0" smtClean="0"/>
          </a:p>
        </p:txBody>
      </p:sp>
      <p:sp>
        <p:nvSpPr>
          <p:cNvPr id="5" name="Notes Placeholder 4"/>
          <p:cNvSpPr>
            <a:spLocks noGrp="1"/>
          </p:cNvSpPr>
          <p:nvPr>
            <p:ph type="body" sz="quarter" idx="3"/>
          </p:nvPr>
        </p:nvSpPr>
        <p:spPr>
          <a:xfrm>
            <a:off x="679927" y="4716661"/>
            <a:ext cx="5439410" cy="4468416"/>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i-FI" noProof="0" smtClean="0"/>
          </a:p>
        </p:txBody>
      </p:sp>
      <p:sp>
        <p:nvSpPr>
          <p:cNvPr id="6" name="Footer Placeholder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i-FI"/>
          </a:p>
        </p:txBody>
      </p:sp>
      <p:sp>
        <p:nvSpPr>
          <p:cNvPr id="7" name="Slide Number Placeholder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C8D6974-E75D-4E8B-9D53-50366A4FC7FD}" type="slidenum">
              <a:rPr lang="fi-FI"/>
              <a:pPr>
                <a:defRPr/>
              </a:pPr>
              <a:t>‹#›</a:t>
            </a:fld>
            <a:endParaRPr lang="fi-FI"/>
          </a:p>
        </p:txBody>
      </p:sp>
    </p:spTree>
    <p:extLst>
      <p:ext uri="{BB962C8B-B14F-4D97-AF65-F5344CB8AC3E}">
        <p14:creationId xmlns:p14="http://schemas.microsoft.com/office/powerpoint/2010/main" val="6997309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Etusivu">
    <p:spTree>
      <p:nvGrpSpPr>
        <p:cNvPr id="1" name=""/>
        <p:cNvGrpSpPr/>
        <p:nvPr/>
      </p:nvGrpSpPr>
      <p:grpSpPr>
        <a:xfrm>
          <a:off x="0" y="0"/>
          <a:ext cx="0" cy="0"/>
          <a:chOff x="0" y="0"/>
          <a:chExt cx="0" cy="0"/>
        </a:xfrm>
      </p:grpSpPr>
      <p:sp>
        <p:nvSpPr>
          <p:cNvPr id="21" name="Rectangle 20"/>
          <p:cNvSpPr/>
          <p:nvPr userDrawn="1"/>
        </p:nvSpPr>
        <p:spPr>
          <a:xfrm>
            <a:off x="107504" y="4293096"/>
            <a:ext cx="8928992" cy="2448272"/>
          </a:xfrm>
          <a:prstGeom prst="rect">
            <a:avLst/>
          </a:prstGeom>
          <a:solidFill>
            <a:srgbClr val="9FC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ctrTitle"/>
          </p:nvPr>
        </p:nvSpPr>
        <p:spPr>
          <a:xfrm>
            <a:off x="472008" y="4221088"/>
            <a:ext cx="7772400" cy="1470025"/>
          </a:xfrm>
        </p:spPr>
        <p:txBody>
          <a:bodyPr/>
          <a:lstStyle>
            <a:lvl1pPr>
              <a:defRPr/>
            </a:lvl1pPr>
          </a:lstStyle>
          <a:p>
            <a:r>
              <a:rPr lang="fi-FI" smtClean="0"/>
              <a:t>Muokkaa perustyyl. napsautt.</a:t>
            </a:r>
            <a:endParaRPr lang="fi-FI" dirty="0"/>
          </a:p>
        </p:txBody>
      </p:sp>
      <p:sp>
        <p:nvSpPr>
          <p:cNvPr id="3" name="Subtitle 2"/>
          <p:cNvSpPr>
            <a:spLocks noGrp="1"/>
          </p:cNvSpPr>
          <p:nvPr>
            <p:ph type="subTitle" idx="1"/>
          </p:nvPr>
        </p:nvSpPr>
        <p:spPr>
          <a:xfrm>
            <a:off x="469776" y="5445224"/>
            <a:ext cx="6400800" cy="1152128"/>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pic>
        <p:nvPicPr>
          <p:cNvPr id="4" name="Kuva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536" y="1876"/>
            <a:ext cx="2161032" cy="2161032"/>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7210425" cy="1143000"/>
          </a:xfrm>
        </p:spPr>
        <p:txBody>
          <a:bodyPr/>
          <a:lstStyle>
            <a:lvl1pPr>
              <a:defRPr/>
            </a:lvl1pPr>
          </a:lstStyle>
          <a:p>
            <a:r>
              <a:rPr lang="fi-FI" smtClean="0"/>
              <a:t>Muokkaa perustyyl. napsautt.</a:t>
            </a:r>
            <a:endParaRPr lang="fi-FI" dirty="0"/>
          </a:p>
        </p:txBody>
      </p:sp>
      <p:sp>
        <p:nvSpPr>
          <p:cNvPr id="3" name="Content Placeholder 2"/>
          <p:cNvSpPr>
            <a:spLocks noGrp="1"/>
          </p:cNvSpPr>
          <p:nvPr>
            <p:ph idx="1"/>
          </p:nvPr>
        </p:nvSpPr>
        <p:spPr>
          <a:xfrm>
            <a:off x="457200" y="1600201"/>
            <a:ext cx="8229600" cy="3917032"/>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8" name="Rectangle 17"/>
          <p:cNvSpPr/>
          <p:nvPr userDrawn="1"/>
        </p:nvSpPr>
        <p:spPr>
          <a:xfrm>
            <a:off x="107504" y="6381328"/>
            <a:ext cx="8928992" cy="72008"/>
          </a:xfrm>
          <a:prstGeom prst="rect">
            <a:avLst/>
          </a:prstGeom>
          <a:solidFill>
            <a:srgbClr val="9FC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Alatunnisteen paikkamerkki 4"/>
          <p:cNvSpPr>
            <a:spLocks noGrp="1"/>
          </p:cNvSpPr>
          <p:nvPr>
            <p:ph type="ftr" sz="quarter" idx="11"/>
          </p:nvPr>
        </p:nvSpPr>
        <p:spPr>
          <a:xfrm>
            <a:off x="460998" y="6504541"/>
            <a:ext cx="2895600" cy="236827"/>
          </a:xfrm>
          <a:prstGeom prst="rect">
            <a:avLst/>
          </a:prstGeom>
        </p:spPr>
        <p:txBody>
          <a:bodyPr/>
          <a:lstStyle>
            <a:lvl1pPr>
              <a:defRPr sz="1000">
                <a:solidFill>
                  <a:schemeClr val="bg1">
                    <a:lumMod val="50000"/>
                  </a:schemeClr>
                </a:solidFill>
                <a:latin typeface="+mn-lt"/>
              </a:defRPr>
            </a:lvl1pPr>
          </a:lstStyle>
          <a:p>
            <a:r>
              <a:rPr lang="fi-FI" dirty="0" smtClean="0"/>
              <a:t>ETELÄ-KARJALAN SOSIAALI- JA TERVEYSPIIRI</a:t>
            </a:r>
            <a:endParaRPr lang="fi-FI" dirty="0"/>
          </a:p>
        </p:txBody>
      </p:sp>
      <p:sp>
        <p:nvSpPr>
          <p:cNvPr id="8" name="Päivämäärän paikkamerkki 3"/>
          <p:cNvSpPr>
            <a:spLocks noGrp="1"/>
          </p:cNvSpPr>
          <p:nvPr>
            <p:ph type="dt" sz="half" idx="10"/>
          </p:nvPr>
        </p:nvSpPr>
        <p:spPr>
          <a:xfrm>
            <a:off x="3503890" y="6498105"/>
            <a:ext cx="2133600" cy="236827"/>
          </a:xfrm>
          <a:prstGeom prst="rect">
            <a:avLst/>
          </a:prstGeom>
        </p:spPr>
        <p:txBody>
          <a:bodyPr/>
          <a:lstStyle>
            <a:lvl1pPr algn="ctr">
              <a:defRPr sz="1000">
                <a:solidFill>
                  <a:schemeClr val="bg1">
                    <a:lumMod val="50000"/>
                  </a:schemeClr>
                </a:solidFill>
                <a:latin typeface="+mn-lt"/>
              </a:defRPr>
            </a:lvl1pPr>
          </a:lstStyle>
          <a:p>
            <a:fld id="{F3CFB9D1-6F41-472A-83E3-ACB51642FBA3}" type="datetime1">
              <a:rPr lang="fi-FI" smtClean="0"/>
              <a:t>10.12.2018</a:t>
            </a:fld>
            <a:endParaRPr lang="fi-FI" dirty="0"/>
          </a:p>
        </p:txBody>
      </p:sp>
      <p:sp>
        <p:nvSpPr>
          <p:cNvPr id="9" name="Dian numeron paikkamerkki 5"/>
          <p:cNvSpPr>
            <a:spLocks noGrp="1"/>
          </p:cNvSpPr>
          <p:nvPr>
            <p:ph type="sldNum" sz="quarter" idx="12"/>
          </p:nvPr>
        </p:nvSpPr>
        <p:spPr>
          <a:xfrm>
            <a:off x="6553200" y="6502650"/>
            <a:ext cx="2133600" cy="236827"/>
          </a:xfrm>
          <a:prstGeom prst="rect">
            <a:avLst/>
          </a:prstGeom>
        </p:spPr>
        <p:txBody>
          <a:bodyPr/>
          <a:lstStyle>
            <a:lvl1pPr algn="r">
              <a:defRPr sz="1000">
                <a:solidFill>
                  <a:schemeClr val="bg1">
                    <a:lumMod val="50000"/>
                  </a:schemeClr>
                </a:solidFill>
                <a:latin typeface="+mn-lt"/>
              </a:defRPr>
            </a:lvl1pPr>
          </a:lstStyle>
          <a:p>
            <a:fld id="{7CCA48EC-F155-4776-813B-25E135F0F5A7}" type="slidenum">
              <a:rPr lang="fi-FI" smtClean="0"/>
              <a:pPr/>
              <a:t>‹#›</a:t>
            </a:fld>
            <a:endParaRPr lang="fi-FI" dirty="0"/>
          </a:p>
        </p:txBody>
      </p:sp>
      <p:pic>
        <p:nvPicPr>
          <p:cNvPr id="13" name="Kuva 12"/>
          <p:cNvPicPr/>
          <p:nvPr userDrawn="1"/>
        </p:nvPicPr>
        <p:blipFill rotWithShape="1">
          <a:blip r:embed="rId2" cstate="print">
            <a:extLst>
              <a:ext uri="{28A0092B-C50C-407E-A947-70E740481C1C}">
                <a14:useLocalDpi xmlns:a14="http://schemas.microsoft.com/office/drawing/2010/main" val="0"/>
              </a:ext>
            </a:extLst>
          </a:blip>
          <a:srcRect t="16977" b="12531"/>
          <a:stretch/>
        </p:blipFill>
        <p:spPr bwMode="auto">
          <a:xfrm>
            <a:off x="7632007" y="468172"/>
            <a:ext cx="1151890" cy="811987"/>
          </a:xfrm>
          <a:prstGeom prst="rect">
            <a:avLst/>
          </a:prstGeom>
          <a:noFill/>
          <a:ln>
            <a:noFill/>
          </a:ln>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7210425" cy="1143000"/>
          </a:xfrm>
        </p:spPr>
        <p:txBody>
          <a:bodyPr/>
          <a:lstStyle>
            <a:lvl1pPr>
              <a:defRPr/>
            </a:lvl1pPr>
          </a:lstStyle>
          <a:p>
            <a:r>
              <a:rPr lang="fi-FI" smtClean="0"/>
              <a:t>Muokkaa perustyyl. napsautt.</a:t>
            </a:r>
            <a:endParaRPr lang="fi-F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Content Placeholder 3"/>
          <p:cNvSpPr>
            <a:spLocks noGrp="1"/>
          </p:cNvSpPr>
          <p:nvPr>
            <p:ph sz="half" idx="2"/>
          </p:nvPr>
        </p:nvSpPr>
        <p:spPr>
          <a:xfrm>
            <a:off x="457200" y="2174875"/>
            <a:ext cx="4040188" cy="298231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Content Placeholder 5"/>
          <p:cNvSpPr>
            <a:spLocks noGrp="1"/>
          </p:cNvSpPr>
          <p:nvPr>
            <p:ph sz="quarter" idx="4"/>
          </p:nvPr>
        </p:nvSpPr>
        <p:spPr>
          <a:xfrm>
            <a:off x="4645025" y="2174875"/>
            <a:ext cx="4041775" cy="298231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30" name="Rectangle 29"/>
          <p:cNvSpPr/>
          <p:nvPr userDrawn="1"/>
        </p:nvSpPr>
        <p:spPr>
          <a:xfrm>
            <a:off x="107504" y="6381328"/>
            <a:ext cx="8928992" cy="72008"/>
          </a:xfrm>
          <a:prstGeom prst="rect">
            <a:avLst/>
          </a:prstGeom>
          <a:solidFill>
            <a:srgbClr val="9FC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Alatunnisteen paikkamerkki 4"/>
          <p:cNvSpPr>
            <a:spLocks noGrp="1"/>
          </p:cNvSpPr>
          <p:nvPr>
            <p:ph type="ftr" sz="quarter" idx="11"/>
          </p:nvPr>
        </p:nvSpPr>
        <p:spPr>
          <a:xfrm>
            <a:off x="460998" y="6504541"/>
            <a:ext cx="2895600" cy="236827"/>
          </a:xfrm>
          <a:prstGeom prst="rect">
            <a:avLst/>
          </a:prstGeom>
        </p:spPr>
        <p:txBody>
          <a:bodyPr/>
          <a:lstStyle>
            <a:lvl1pPr>
              <a:defRPr sz="1000">
                <a:solidFill>
                  <a:schemeClr val="bg1">
                    <a:lumMod val="50000"/>
                  </a:schemeClr>
                </a:solidFill>
                <a:latin typeface="+mn-lt"/>
              </a:defRPr>
            </a:lvl1pPr>
          </a:lstStyle>
          <a:p>
            <a:r>
              <a:rPr lang="fi-FI" dirty="0" smtClean="0"/>
              <a:t>ETELÄ-KARJALAN SOSIAALI- JA TERVEYSPIIRI</a:t>
            </a:r>
            <a:endParaRPr lang="fi-FI" dirty="0"/>
          </a:p>
        </p:txBody>
      </p:sp>
      <p:sp>
        <p:nvSpPr>
          <p:cNvPr id="11" name="Päivämäärän paikkamerkki 3"/>
          <p:cNvSpPr>
            <a:spLocks noGrp="1"/>
          </p:cNvSpPr>
          <p:nvPr>
            <p:ph type="dt" sz="half" idx="10"/>
          </p:nvPr>
        </p:nvSpPr>
        <p:spPr>
          <a:xfrm>
            <a:off x="3503890" y="6498105"/>
            <a:ext cx="2133600" cy="236827"/>
          </a:xfrm>
          <a:prstGeom prst="rect">
            <a:avLst/>
          </a:prstGeom>
        </p:spPr>
        <p:txBody>
          <a:bodyPr/>
          <a:lstStyle>
            <a:lvl1pPr algn="ctr">
              <a:defRPr sz="1000">
                <a:solidFill>
                  <a:schemeClr val="bg1">
                    <a:lumMod val="50000"/>
                  </a:schemeClr>
                </a:solidFill>
                <a:latin typeface="+mn-lt"/>
              </a:defRPr>
            </a:lvl1pPr>
          </a:lstStyle>
          <a:p>
            <a:fld id="{B78335B7-2327-4EC9-A704-8D9BE77CDFF4}" type="datetime1">
              <a:rPr lang="fi-FI" smtClean="0"/>
              <a:t>10.12.2018</a:t>
            </a:fld>
            <a:endParaRPr lang="fi-FI" dirty="0"/>
          </a:p>
        </p:txBody>
      </p:sp>
      <p:sp>
        <p:nvSpPr>
          <p:cNvPr id="12" name="Dian numeron paikkamerkki 5"/>
          <p:cNvSpPr>
            <a:spLocks noGrp="1"/>
          </p:cNvSpPr>
          <p:nvPr>
            <p:ph type="sldNum" sz="quarter" idx="12"/>
          </p:nvPr>
        </p:nvSpPr>
        <p:spPr>
          <a:xfrm>
            <a:off x="6553200" y="6502650"/>
            <a:ext cx="2133600" cy="236827"/>
          </a:xfrm>
          <a:prstGeom prst="rect">
            <a:avLst/>
          </a:prstGeom>
        </p:spPr>
        <p:txBody>
          <a:bodyPr/>
          <a:lstStyle>
            <a:lvl1pPr algn="r">
              <a:defRPr sz="1000">
                <a:solidFill>
                  <a:schemeClr val="bg1">
                    <a:lumMod val="50000"/>
                  </a:schemeClr>
                </a:solidFill>
                <a:latin typeface="+mn-lt"/>
              </a:defRPr>
            </a:lvl1pPr>
          </a:lstStyle>
          <a:p>
            <a:fld id="{7CCA48EC-F155-4776-813B-25E135F0F5A7}" type="slidenum">
              <a:rPr lang="fi-FI" smtClean="0"/>
              <a:pPr/>
              <a:t>‹#›</a:t>
            </a:fld>
            <a:endParaRPr lang="fi-FI" dirty="0"/>
          </a:p>
        </p:txBody>
      </p:sp>
      <p:pic>
        <p:nvPicPr>
          <p:cNvPr id="13" name="Kuva 12"/>
          <p:cNvPicPr/>
          <p:nvPr userDrawn="1"/>
        </p:nvPicPr>
        <p:blipFill rotWithShape="1">
          <a:blip r:embed="rId2" cstate="print">
            <a:extLst>
              <a:ext uri="{28A0092B-C50C-407E-A947-70E740481C1C}">
                <a14:useLocalDpi xmlns:a14="http://schemas.microsoft.com/office/drawing/2010/main" val="0"/>
              </a:ext>
            </a:extLst>
          </a:blip>
          <a:srcRect t="16977" b="12531"/>
          <a:stretch/>
        </p:blipFill>
        <p:spPr bwMode="auto">
          <a:xfrm>
            <a:off x="7632007" y="468172"/>
            <a:ext cx="1151890" cy="811987"/>
          </a:xfrm>
          <a:prstGeom prst="rect">
            <a:avLst/>
          </a:prstGeom>
          <a:noFill/>
          <a:ln>
            <a:noFill/>
          </a:ln>
        </p:spPr>
      </p:pic>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11" name="Alatunnisteen paikkamerkki 4"/>
          <p:cNvSpPr>
            <a:spLocks noGrp="1"/>
          </p:cNvSpPr>
          <p:nvPr>
            <p:ph type="ftr" sz="quarter" idx="11"/>
          </p:nvPr>
        </p:nvSpPr>
        <p:spPr>
          <a:xfrm>
            <a:off x="460998" y="6504541"/>
            <a:ext cx="2895600" cy="236827"/>
          </a:xfrm>
          <a:prstGeom prst="rect">
            <a:avLst/>
          </a:prstGeom>
        </p:spPr>
        <p:txBody>
          <a:bodyPr/>
          <a:lstStyle>
            <a:lvl1pPr>
              <a:defRPr sz="1000">
                <a:solidFill>
                  <a:schemeClr val="bg1">
                    <a:lumMod val="50000"/>
                  </a:schemeClr>
                </a:solidFill>
                <a:latin typeface="+mn-lt"/>
              </a:defRPr>
            </a:lvl1pPr>
          </a:lstStyle>
          <a:p>
            <a:r>
              <a:rPr lang="fi-FI" dirty="0" smtClean="0"/>
              <a:t>ETELÄ-KARJALAN SOSIAALI- JA TERVEYSPIIRI</a:t>
            </a:r>
            <a:endParaRPr lang="fi-FI" dirty="0"/>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fi-FI" smtClean="0"/>
              <a:t>Muokkaa perustyyl. napsautt.</a:t>
            </a:r>
            <a:endParaRPr lang="fi-FI"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i-FI" noProof="0" smtClean="0"/>
              <a:t>Lisää kuva napsauttamalla kuvaketta</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28" name="Rectangle 27"/>
          <p:cNvSpPr/>
          <p:nvPr userDrawn="1"/>
        </p:nvSpPr>
        <p:spPr>
          <a:xfrm>
            <a:off x="107504" y="6381328"/>
            <a:ext cx="8928992" cy="72008"/>
          </a:xfrm>
          <a:prstGeom prst="rect">
            <a:avLst/>
          </a:prstGeom>
          <a:solidFill>
            <a:srgbClr val="9FC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Päivämäärän paikkamerkki 3"/>
          <p:cNvSpPr>
            <a:spLocks noGrp="1"/>
          </p:cNvSpPr>
          <p:nvPr>
            <p:ph type="dt" sz="half" idx="10"/>
          </p:nvPr>
        </p:nvSpPr>
        <p:spPr>
          <a:xfrm>
            <a:off x="3503890" y="6498105"/>
            <a:ext cx="2133600" cy="236827"/>
          </a:xfrm>
          <a:prstGeom prst="rect">
            <a:avLst/>
          </a:prstGeom>
        </p:spPr>
        <p:txBody>
          <a:bodyPr/>
          <a:lstStyle>
            <a:lvl1pPr algn="ctr">
              <a:defRPr sz="1000">
                <a:solidFill>
                  <a:schemeClr val="bg1">
                    <a:lumMod val="50000"/>
                  </a:schemeClr>
                </a:solidFill>
                <a:latin typeface="+mn-lt"/>
              </a:defRPr>
            </a:lvl1pPr>
          </a:lstStyle>
          <a:p>
            <a:fld id="{DDCDA9BB-3850-4926-BBE1-9CD7D95172BF}" type="datetime1">
              <a:rPr lang="fi-FI" smtClean="0"/>
              <a:t>10.12.2018</a:t>
            </a:fld>
            <a:endParaRPr lang="fi-FI" dirty="0"/>
          </a:p>
        </p:txBody>
      </p:sp>
      <p:sp>
        <p:nvSpPr>
          <p:cNvPr id="12" name="Dian numeron paikkamerkki 5"/>
          <p:cNvSpPr>
            <a:spLocks noGrp="1"/>
          </p:cNvSpPr>
          <p:nvPr>
            <p:ph type="sldNum" sz="quarter" idx="12"/>
          </p:nvPr>
        </p:nvSpPr>
        <p:spPr>
          <a:xfrm>
            <a:off x="6553200" y="6502650"/>
            <a:ext cx="2133600" cy="236827"/>
          </a:xfrm>
          <a:prstGeom prst="rect">
            <a:avLst/>
          </a:prstGeom>
        </p:spPr>
        <p:txBody>
          <a:bodyPr/>
          <a:lstStyle>
            <a:lvl1pPr algn="r">
              <a:defRPr sz="1000">
                <a:solidFill>
                  <a:schemeClr val="bg1">
                    <a:lumMod val="50000"/>
                  </a:schemeClr>
                </a:solidFill>
                <a:latin typeface="+mn-lt"/>
              </a:defRPr>
            </a:lvl1pPr>
          </a:lstStyle>
          <a:p>
            <a:fld id="{7CCA48EC-F155-4776-813B-25E135F0F5A7}" type="slidenum">
              <a:rPr lang="fi-FI" smtClean="0"/>
              <a:pPr/>
              <a:t>‹#›</a:t>
            </a:fld>
            <a:endParaRPr lang="fi-FI" dirty="0"/>
          </a:p>
        </p:txBody>
      </p:sp>
      <p:pic>
        <p:nvPicPr>
          <p:cNvPr id="13" name="Kuva 12"/>
          <p:cNvPicPr/>
          <p:nvPr userDrawn="1"/>
        </p:nvPicPr>
        <p:blipFill rotWithShape="1">
          <a:blip r:embed="rId2" cstate="print">
            <a:extLst>
              <a:ext uri="{28A0092B-C50C-407E-A947-70E740481C1C}">
                <a14:useLocalDpi xmlns:a14="http://schemas.microsoft.com/office/drawing/2010/main" val="0"/>
              </a:ext>
            </a:extLst>
          </a:blip>
          <a:srcRect t="16977" b="12531"/>
          <a:stretch/>
        </p:blipFill>
        <p:spPr bwMode="auto">
          <a:xfrm>
            <a:off x="7632007" y="468172"/>
            <a:ext cx="1151890" cy="811987"/>
          </a:xfrm>
          <a:prstGeom prst="rect">
            <a:avLst/>
          </a:prstGeom>
          <a:noFill/>
          <a:ln>
            <a:noFill/>
          </a:ln>
        </p:spPr>
      </p:pic>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fld id="{DD451A4F-FAE9-468B-8DF8-E189FEC8F513}" type="datetimeFigureOut">
              <a:rPr lang="fi-FI" smtClean="0"/>
              <a:t>10.12.2018</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D5ACC139-3A04-4F15-8524-113EA30883F0}" type="slidenum">
              <a:rPr lang="fi-FI" smtClean="0"/>
              <a:t>‹#›</a:t>
            </a:fld>
            <a:endParaRPr lang="fi-FI"/>
          </a:p>
        </p:txBody>
      </p:sp>
    </p:spTree>
    <p:extLst>
      <p:ext uri="{BB962C8B-B14F-4D97-AF65-F5344CB8AC3E}">
        <p14:creationId xmlns:p14="http://schemas.microsoft.com/office/powerpoint/2010/main" val="605547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143000" y="1122363"/>
            <a:ext cx="6858000" cy="2387600"/>
          </a:xfrm>
        </p:spPr>
        <p:txBody>
          <a:bodyPr anchor="b"/>
          <a:lstStyle>
            <a:lvl1pPr algn="ctr">
              <a:defRPr sz="6000"/>
            </a:lvl1pPr>
          </a:lstStyle>
          <a:p>
            <a:r>
              <a:rPr lang="fi-FI" smtClean="0"/>
              <a:t>Muokkaa perustyyl. napsautt.</a:t>
            </a:r>
            <a:endParaRPr lang="fi-FI"/>
          </a:p>
        </p:txBody>
      </p:sp>
      <p:sp>
        <p:nvSpPr>
          <p:cNvPr id="3" name="Alaotsikk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p>
            <a:fld id="{898F9B0A-32C0-452D-A365-1CD44DF729BF}" type="datetimeFigureOut">
              <a:rPr lang="fi-FI" smtClean="0"/>
              <a:t>10.12.2018</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34D8D8E-13B3-46A0-B020-97FAA274EA50}" type="slidenum">
              <a:rPr lang="fi-FI" smtClean="0"/>
              <a:t>‹#›</a:t>
            </a:fld>
            <a:endParaRPr lang="fi-FI"/>
          </a:p>
        </p:txBody>
      </p:sp>
    </p:spTree>
    <p:extLst>
      <p:ext uri="{BB962C8B-B14F-4D97-AF65-F5344CB8AC3E}">
        <p14:creationId xmlns:p14="http://schemas.microsoft.com/office/powerpoint/2010/main" val="17083854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898F9B0A-32C0-452D-A365-1CD44DF729BF}" type="datetimeFigureOut">
              <a:rPr lang="fi-FI" smtClean="0"/>
              <a:t>10.12.2018</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34D8D8E-13B3-46A0-B020-97FAA274EA50}" type="slidenum">
              <a:rPr lang="fi-FI" smtClean="0"/>
              <a:t>‹#›</a:t>
            </a:fld>
            <a:endParaRPr lang="fi-FI"/>
          </a:p>
        </p:txBody>
      </p:sp>
    </p:spTree>
    <p:extLst>
      <p:ext uri="{BB962C8B-B14F-4D97-AF65-F5344CB8AC3E}">
        <p14:creationId xmlns:p14="http://schemas.microsoft.com/office/powerpoint/2010/main" val="1103863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623888" y="1709738"/>
            <a:ext cx="7886700" cy="2852737"/>
          </a:xfrm>
        </p:spPr>
        <p:txBody>
          <a:bodyPr anchor="b"/>
          <a:lstStyle>
            <a:lvl1pPr>
              <a:defRPr sz="6000"/>
            </a:lvl1pPr>
          </a:lstStyle>
          <a:p>
            <a:r>
              <a:rPr lang="fi-FI" smtClean="0"/>
              <a:t>Muokkaa perustyyl. napsautt.</a:t>
            </a:r>
            <a:endParaRPr lang="fi-FI"/>
          </a:p>
        </p:txBody>
      </p:sp>
      <p:sp>
        <p:nvSpPr>
          <p:cNvPr id="3" name="Tekstin paikkamerkki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p>
            <a:fld id="{898F9B0A-32C0-452D-A365-1CD44DF729BF}" type="datetimeFigureOut">
              <a:rPr lang="fi-FI" smtClean="0"/>
              <a:t>10.12.2018</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34D8D8E-13B3-46A0-B020-97FAA274EA50}" type="slidenum">
              <a:rPr lang="fi-FI" smtClean="0"/>
              <a:t>‹#›</a:t>
            </a:fld>
            <a:endParaRPr lang="fi-FI"/>
          </a:p>
        </p:txBody>
      </p:sp>
    </p:spTree>
    <p:extLst>
      <p:ext uri="{BB962C8B-B14F-4D97-AF65-F5344CB8AC3E}">
        <p14:creationId xmlns:p14="http://schemas.microsoft.com/office/powerpoint/2010/main" val="10155629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628650" y="1825625"/>
            <a:ext cx="3867150" cy="435133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825625"/>
            <a:ext cx="3867150" cy="435133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fld id="{898F9B0A-32C0-452D-A365-1CD44DF729BF}" type="datetimeFigureOut">
              <a:rPr lang="fi-FI" smtClean="0"/>
              <a:t>10.12.2018</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634D8D8E-13B3-46A0-B020-97FAA274EA50}" type="slidenum">
              <a:rPr lang="fi-FI" smtClean="0"/>
              <a:t>‹#›</a:t>
            </a:fld>
            <a:endParaRPr lang="fi-FI"/>
          </a:p>
        </p:txBody>
      </p:sp>
    </p:spTree>
    <p:extLst>
      <p:ext uri="{BB962C8B-B14F-4D97-AF65-F5344CB8AC3E}">
        <p14:creationId xmlns:p14="http://schemas.microsoft.com/office/powerpoint/2010/main" val="10700880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630238" y="365125"/>
            <a:ext cx="7886700" cy="1325563"/>
          </a:xfrm>
        </p:spPr>
        <p:txBody>
          <a:bodyPr/>
          <a:lstStyle/>
          <a:p>
            <a:r>
              <a:rPr lang="fi-FI" smtClean="0"/>
              <a:t>Muokkaa perustyyl. napsautt.</a:t>
            </a:r>
            <a:endParaRPr lang="fi-FI"/>
          </a:p>
        </p:txBody>
      </p:sp>
      <p:sp>
        <p:nvSpPr>
          <p:cNvPr id="3" name="Tekstin paikkamerkki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630238" y="2505075"/>
            <a:ext cx="3868737" cy="36845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29150" y="2505075"/>
            <a:ext cx="3887788" cy="36845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p>
            <a:fld id="{898F9B0A-32C0-452D-A365-1CD44DF729BF}" type="datetimeFigureOut">
              <a:rPr lang="fi-FI" smtClean="0"/>
              <a:t>10.12.2018</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634D8D8E-13B3-46A0-B020-97FAA274EA50}" type="slidenum">
              <a:rPr lang="fi-FI" smtClean="0"/>
              <a:t>‹#›</a:t>
            </a:fld>
            <a:endParaRPr lang="fi-FI"/>
          </a:p>
        </p:txBody>
      </p:sp>
    </p:spTree>
    <p:extLst>
      <p:ext uri="{BB962C8B-B14F-4D97-AF65-F5344CB8AC3E}">
        <p14:creationId xmlns:p14="http://schemas.microsoft.com/office/powerpoint/2010/main" val="40513979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fld id="{898F9B0A-32C0-452D-A365-1CD44DF729BF}" type="datetimeFigureOut">
              <a:rPr lang="fi-FI" smtClean="0"/>
              <a:t>10.12.2018</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634D8D8E-13B3-46A0-B020-97FAA274EA50}" type="slidenum">
              <a:rPr lang="fi-FI" smtClean="0"/>
              <a:t>‹#›</a:t>
            </a:fld>
            <a:endParaRPr lang="fi-FI"/>
          </a:p>
        </p:txBody>
      </p:sp>
    </p:spTree>
    <p:extLst>
      <p:ext uri="{BB962C8B-B14F-4D97-AF65-F5344CB8AC3E}">
        <p14:creationId xmlns:p14="http://schemas.microsoft.com/office/powerpoint/2010/main" val="704285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Etusivu_yleinen">
    <p:spTree>
      <p:nvGrpSpPr>
        <p:cNvPr id="1" name=""/>
        <p:cNvGrpSpPr/>
        <p:nvPr/>
      </p:nvGrpSpPr>
      <p:grpSpPr>
        <a:xfrm>
          <a:off x="0" y="0"/>
          <a:ext cx="0" cy="0"/>
          <a:chOff x="0" y="0"/>
          <a:chExt cx="0" cy="0"/>
        </a:xfrm>
      </p:grpSpPr>
      <p:sp>
        <p:nvSpPr>
          <p:cNvPr id="2" name="Title 1"/>
          <p:cNvSpPr>
            <a:spLocks noGrp="1"/>
          </p:cNvSpPr>
          <p:nvPr>
            <p:ph type="ctrTitle"/>
          </p:nvPr>
        </p:nvSpPr>
        <p:spPr>
          <a:xfrm>
            <a:off x="472008" y="2130425"/>
            <a:ext cx="7772400" cy="1470025"/>
          </a:xfrm>
        </p:spPr>
        <p:txBody>
          <a:bodyPr/>
          <a:lstStyle>
            <a:lvl1pPr>
              <a:defRPr/>
            </a:lvl1pPr>
          </a:lstStyle>
          <a:p>
            <a:r>
              <a:rPr lang="fi-FI" smtClean="0"/>
              <a:t>Muokkaa perustyyl. napsautt.</a:t>
            </a:r>
            <a:endParaRPr lang="fi-FI" dirty="0"/>
          </a:p>
        </p:txBody>
      </p:sp>
      <p:sp>
        <p:nvSpPr>
          <p:cNvPr id="3" name="Subtitle 2"/>
          <p:cNvSpPr>
            <a:spLocks noGrp="1"/>
          </p:cNvSpPr>
          <p:nvPr>
            <p:ph type="subTitle" idx="1"/>
          </p:nvPr>
        </p:nvSpPr>
        <p:spPr>
          <a:xfrm>
            <a:off x="469776" y="3356992"/>
            <a:ext cx="6400800" cy="1152128"/>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21" name="Rectangle 20"/>
          <p:cNvSpPr/>
          <p:nvPr userDrawn="1"/>
        </p:nvSpPr>
        <p:spPr>
          <a:xfrm>
            <a:off x="107504" y="6381328"/>
            <a:ext cx="8928992" cy="72008"/>
          </a:xfrm>
          <a:prstGeom prst="rect">
            <a:avLst/>
          </a:prstGeom>
          <a:solidFill>
            <a:srgbClr val="9FC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Kuva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536" y="1876"/>
            <a:ext cx="2161032" cy="2161032"/>
          </a:xfrm>
          <a:prstGeom prst="rect">
            <a:avLst/>
          </a:prstGeom>
        </p:spPr>
      </p:pic>
      <p:pic>
        <p:nvPicPr>
          <p:cNvPr id="8" name="Kuva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88" y="4581128"/>
            <a:ext cx="9144000" cy="1724025"/>
          </a:xfrm>
          <a:prstGeom prst="rect">
            <a:avLst/>
          </a:prstGeom>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898F9B0A-32C0-452D-A365-1CD44DF729BF}" type="datetimeFigureOut">
              <a:rPr lang="fi-FI" smtClean="0"/>
              <a:t>10.12.2018</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634D8D8E-13B3-46A0-B020-97FAA274EA50}" type="slidenum">
              <a:rPr lang="fi-FI" smtClean="0"/>
              <a:t>‹#›</a:t>
            </a:fld>
            <a:endParaRPr lang="fi-FI"/>
          </a:p>
        </p:txBody>
      </p:sp>
    </p:spTree>
    <p:extLst>
      <p:ext uri="{BB962C8B-B14F-4D97-AF65-F5344CB8AC3E}">
        <p14:creationId xmlns:p14="http://schemas.microsoft.com/office/powerpoint/2010/main" val="39484814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30238" y="457200"/>
            <a:ext cx="2949575" cy="1600200"/>
          </a:xfrm>
        </p:spPr>
        <p:txBody>
          <a:bodyPr anchor="b"/>
          <a:lstStyle>
            <a:lvl1pPr>
              <a:defRPr sz="3200"/>
            </a:lvl1pPr>
          </a:lstStyle>
          <a:p>
            <a:r>
              <a:rPr lang="fi-FI" smtClean="0"/>
              <a:t>Muokkaa perustyyl. napsautt.</a:t>
            </a:r>
            <a:endParaRPr lang="fi-FI"/>
          </a:p>
        </p:txBody>
      </p:sp>
      <p:sp>
        <p:nvSpPr>
          <p:cNvPr id="3" name="Sisällön paikkamerkki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898F9B0A-32C0-452D-A365-1CD44DF729BF}" type="datetimeFigureOut">
              <a:rPr lang="fi-FI" smtClean="0"/>
              <a:t>10.12.2018</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634D8D8E-13B3-46A0-B020-97FAA274EA50}" type="slidenum">
              <a:rPr lang="fi-FI" smtClean="0"/>
              <a:t>‹#›</a:t>
            </a:fld>
            <a:endParaRPr lang="fi-FI"/>
          </a:p>
        </p:txBody>
      </p:sp>
    </p:spTree>
    <p:extLst>
      <p:ext uri="{BB962C8B-B14F-4D97-AF65-F5344CB8AC3E}">
        <p14:creationId xmlns:p14="http://schemas.microsoft.com/office/powerpoint/2010/main" val="42392647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630238" y="457200"/>
            <a:ext cx="2949575" cy="1600200"/>
          </a:xfrm>
        </p:spPr>
        <p:txBody>
          <a:bodyPr anchor="b"/>
          <a:lstStyle>
            <a:lvl1pPr>
              <a:defRPr sz="3200"/>
            </a:lvl1pPr>
          </a:lstStyle>
          <a:p>
            <a:r>
              <a:rPr lang="fi-FI" smtClean="0"/>
              <a:t>Muokkaa perustyyl. napsautt.</a:t>
            </a:r>
            <a:endParaRPr lang="fi-FI"/>
          </a:p>
        </p:txBody>
      </p:sp>
      <p:sp>
        <p:nvSpPr>
          <p:cNvPr id="3" name="Kuvan paikkamerkki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898F9B0A-32C0-452D-A365-1CD44DF729BF}" type="datetimeFigureOut">
              <a:rPr lang="fi-FI" smtClean="0"/>
              <a:t>10.12.2018</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634D8D8E-13B3-46A0-B020-97FAA274EA50}" type="slidenum">
              <a:rPr lang="fi-FI" smtClean="0"/>
              <a:t>‹#›</a:t>
            </a:fld>
            <a:endParaRPr lang="fi-FI"/>
          </a:p>
        </p:txBody>
      </p:sp>
    </p:spTree>
    <p:extLst>
      <p:ext uri="{BB962C8B-B14F-4D97-AF65-F5344CB8AC3E}">
        <p14:creationId xmlns:p14="http://schemas.microsoft.com/office/powerpoint/2010/main" val="10343082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898F9B0A-32C0-452D-A365-1CD44DF729BF}" type="datetimeFigureOut">
              <a:rPr lang="fi-FI" smtClean="0"/>
              <a:t>10.12.2018</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34D8D8E-13B3-46A0-B020-97FAA274EA50}" type="slidenum">
              <a:rPr lang="fi-FI" smtClean="0"/>
              <a:t>‹#›</a:t>
            </a:fld>
            <a:endParaRPr lang="fi-FI"/>
          </a:p>
        </p:txBody>
      </p:sp>
    </p:spTree>
    <p:extLst>
      <p:ext uri="{BB962C8B-B14F-4D97-AF65-F5344CB8AC3E}">
        <p14:creationId xmlns:p14="http://schemas.microsoft.com/office/powerpoint/2010/main" val="25440645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543675" y="365125"/>
            <a:ext cx="1971675" cy="5811838"/>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628650" y="365125"/>
            <a:ext cx="5762625" cy="5811838"/>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898F9B0A-32C0-452D-A365-1CD44DF729BF}" type="datetimeFigureOut">
              <a:rPr lang="fi-FI" smtClean="0"/>
              <a:t>10.12.2018</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34D8D8E-13B3-46A0-B020-97FAA274EA50}" type="slidenum">
              <a:rPr lang="fi-FI" smtClean="0"/>
              <a:t>‹#›</a:t>
            </a:fld>
            <a:endParaRPr lang="fi-FI"/>
          </a:p>
        </p:txBody>
      </p:sp>
    </p:spTree>
    <p:extLst>
      <p:ext uri="{BB962C8B-B14F-4D97-AF65-F5344CB8AC3E}">
        <p14:creationId xmlns:p14="http://schemas.microsoft.com/office/powerpoint/2010/main" val="2910531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Etusivu_aikuissosiaali">
    <p:spTree>
      <p:nvGrpSpPr>
        <p:cNvPr id="1" name=""/>
        <p:cNvGrpSpPr/>
        <p:nvPr/>
      </p:nvGrpSpPr>
      <p:grpSpPr>
        <a:xfrm>
          <a:off x="0" y="0"/>
          <a:ext cx="0" cy="0"/>
          <a:chOff x="0" y="0"/>
          <a:chExt cx="0" cy="0"/>
        </a:xfrm>
      </p:grpSpPr>
      <p:sp>
        <p:nvSpPr>
          <p:cNvPr id="2" name="Title 1"/>
          <p:cNvSpPr>
            <a:spLocks noGrp="1"/>
          </p:cNvSpPr>
          <p:nvPr>
            <p:ph type="ctrTitle"/>
          </p:nvPr>
        </p:nvSpPr>
        <p:spPr>
          <a:xfrm>
            <a:off x="472008" y="2130425"/>
            <a:ext cx="7772400" cy="1470025"/>
          </a:xfrm>
        </p:spPr>
        <p:txBody>
          <a:bodyPr/>
          <a:lstStyle>
            <a:lvl1pPr>
              <a:defRPr/>
            </a:lvl1pPr>
          </a:lstStyle>
          <a:p>
            <a:r>
              <a:rPr lang="fi-FI" smtClean="0"/>
              <a:t>Muokkaa perustyyl. napsautt.</a:t>
            </a:r>
            <a:endParaRPr lang="fi-FI" dirty="0"/>
          </a:p>
        </p:txBody>
      </p:sp>
      <p:sp>
        <p:nvSpPr>
          <p:cNvPr id="3" name="Subtitle 2"/>
          <p:cNvSpPr>
            <a:spLocks noGrp="1"/>
          </p:cNvSpPr>
          <p:nvPr>
            <p:ph type="subTitle" idx="1"/>
          </p:nvPr>
        </p:nvSpPr>
        <p:spPr>
          <a:xfrm>
            <a:off x="469776" y="3356992"/>
            <a:ext cx="6400800" cy="1152128"/>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21" name="Rectangle 20"/>
          <p:cNvSpPr/>
          <p:nvPr userDrawn="1"/>
        </p:nvSpPr>
        <p:spPr>
          <a:xfrm>
            <a:off x="107504" y="6381328"/>
            <a:ext cx="8928992" cy="72008"/>
          </a:xfrm>
          <a:prstGeom prst="rect">
            <a:avLst/>
          </a:prstGeom>
          <a:solidFill>
            <a:srgbClr val="9FC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Kuva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536" y="1876"/>
            <a:ext cx="2161032" cy="2161032"/>
          </a:xfrm>
          <a:prstGeom prst="rect">
            <a:avLst/>
          </a:prstGeom>
        </p:spPr>
      </p:pic>
      <p:pic>
        <p:nvPicPr>
          <p:cNvPr id="5" name="Kuva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12" y="4581128"/>
            <a:ext cx="9144000" cy="1714500"/>
          </a:xfrm>
          <a:prstGeom prst="rect">
            <a:avLst/>
          </a:prstGeom>
        </p:spPr>
      </p:pic>
    </p:spTree>
    <p:extLst>
      <p:ext uri="{BB962C8B-B14F-4D97-AF65-F5344CB8AC3E}">
        <p14:creationId xmlns:p14="http://schemas.microsoft.com/office/powerpoint/2010/main" val="1330451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Etusivu_ikäihmiset">
    <p:spTree>
      <p:nvGrpSpPr>
        <p:cNvPr id="1" name=""/>
        <p:cNvGrpSpPr/>
        <p:nvPr/>
      </p:nvGrpSpPr>
      <p:grpSpPr>
        <a:xfrm>
          <a:off x="0" y="0"/>
          <a:ext cx="0" cy="0"/>
          <a:chOff x="0" y="0"/>
          <a:chExt cx="0" cy="0"/>
        </a:xfrm>
      </p:grpSpPr>
      <p:pic>
        <p:nvPicPr>
          <p:cNvPr id="5" name="Kuva 4" descr="ikäihmiset_pp_kuvat_päivitys.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81128"/>
            <a:ext cx="9144000" cy="1716000"/>
          </a:xfrm>
          <a:prstGeom prst="rect">
            <a:avLst/>
          </a:prstGeom>
        </p:spPr>
      </p:pic>
      <p:sp>
        <p:nvSpPr>
          <p:cNvPr id="2" name="Title 1"/>
          <p:cNvSpPr>
            <a:spLocks noGrp="1"/>
          </p:cNvSpPr>
          <p:nvPr>
            <p:ph type="ctrTitle"/>
          </p:nvPr>
        </p:nvSpPr>
        <p:spPr>
          <a:xfrm>
            <a:off x="472008" y="2130425"/>
            <a:ext cx="7772400" cy="1470025"/>
          </a:xfrm>
        </p:spPr>
        <p:txBody>
          <a:bodyPr/>
          <a:lstStyle>
            <a:lvl1pPr>
              <a:defRPr/>
            </a:lvl1pPr>
          </a:lstStyle>
          <a:p>
            <a:r>
              <a:rPr lang="fi-FI" smtClean="0"/>
              <a:t>Muokkaa perustyyl. napsautt.</a:t>
            </a:r>
            <a:endParaRPr lang="fi-FI" dirty="0"/>
          </a:p>
        </p:txBody>
      </p:sp>
      <p:sp>
        <p:nvSpPr>
          <p:cNvPr id="3" name="Subtitle 2"/>
          <p:cNvSpPr>
            <a:spLocks noGrp="1"/>
          </p:cNvSpPr>
          <p:nvPr>
            <p:ph type="subTitle" idx="1"/>
          </p:nvPr>
        </p:nvSpPr>
        <p:spPr>
          <a:xfrm>
            <a:off x="469776" y="3356992"/>
            <a:ext cx="6400800" cy="1152128"/>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21" name="Rectangle 20"/>
          <p:cNvSpPr/>
          <p:nvPr userDrawn="1"/>
        </p:nvSpPr>
        <p:spPr>
          <a:xfrm>
            <a:off x="107504" y="6381328"/>
            <a:ext cx="8928992" cy="72008"/>
          </a:xfrm>
          <a:prstGeom prst="rect">
            <a:avLst/>
          </a:prstGeom>
          <a:solidFill>
            <a:srgbClr val="9FC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Kuva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536" y="1876"/>
            <a:ext cx="2161032" cy="2161032"/>
          </a:xfrm>
          <a:prstGeom prst="rect">
            <a:avLst/>
          </a:prstGeom>
        </p:spPr>
      </p:pic>
    </p:spTree>
    <p:extLst>
      <p:ext uri="{BB962C8B-B14F-4D97-AF65-F5344CB8AC3E}">
        <p14:creationId xmlns:p14="http://schemas.microsoft.com/office/powerpoint/2010/main" val="150750606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Etusivu_kuntoutus">
    <p:spTree>
      <p:nvGrpSpPr>
        <p:cNvPr id="1" name=""/>
        <p:cNvGrpSpPr/>
        <p:nvPr/>
      </p:nvGrpSpPr>
      <p:grpSpPr>
        <a:xfrm>
          <a:off x="0" y="0"/>
          <a:ext cx="0" cy="0"/>
          <a:chOff x="0" y="0"/>
          <a:chExt cx="0" cy="0"/>
        </a:xfrm>
      </p:grpSpPr>
      <p:pic>
        <p:nvPicPr>
          <p:cNvPr id="4" name="Kuva 3" descr="kuntoutus_pp_kuvat_päivitys.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81128"/>
            <a:ext cx="9144000" cy="1716000"/>
          </a:xfrm>
          <a:prstGeom prst="rect">
            <a:avLst/>
          </a:prstGeom>
        </p:spPr>
      </p:pic>
      <p:sp>
        <p:nvSpPr>
          <p:cNvPr id="2" name="Title 1"/>
          <p:cNvSpPr>
            <a:spLocks noGrp="1"/>
          </p:cNvSpPr>
          <p:nvPr>
            <p:ph type="ctrTitle"/>
          </p:nvPr>
        </p:nvSpPr>
        <p:spPr>
          <a:xfrm>
            <a:off x="472008" y="2130425"/>
            <a:ext cx="7772400" cy="1470025"/>
          </a:xfrm>
        </p:spPr>
        <p:txBody>
          <a:bodyPr/>
          <a:lstStyle>
            <a:lvl1pPr>
              <a:defRPr/>
            </a:lvl1pPr>
          </a:lstStyle>
          <a:p>
            <a:r>
              <a:rPr lang="fi-FI" smtClean="0"/>
              <a:t>Muokkaa perustyyl. napsautt.</a:t>
            </a:r>
            <a:endParaRPr lang="fi-FI" dirty="0"/>
          </a:p>
        </p:txBody>
      </p:sp>
      <p:sp>
        <p:nvSpPr>
          <p:cNvPr id="3" name="Subtitle 2"/>
          <p:cNvSpPr>
            <a:spLocks noGrp="1"/>
          </p:cNvSpPr>
          <p:nvPr>
            <p:ph type="subTitle" idx="1"/>
          </p:nvPr>
        </p:nvSpPr>
        <p:spPr>
          <a:xfrm>
            <a:off x="469776" y="3356992"/>
            <a:ext cx="6400800" cy="1152128"/>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21" name="Rectangle 20"/>
          <p:cNvSpPr/>
          <p:nvPr userDrawn="1"/>
        </p:nvSpPr>
        <p:spPr>
          <a:xfrm>
            <a:off x="107504" y="6381328"/>
            <a:ext cx="8928992" cy="72008"/>
          </a:xfrm>
          <a:prstGeom prst="rect">
            <a:avLst/>
          </a:prstGeom>
          <a:solidFill>
            <a:srgbClr val="9FC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Kuva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536" y="1876"/>
            <a:ext cx="2161032" cy="2161032"/>
          </a:xfrm>
          <a:prstGeom prst="rect">
            <a:avLst/>
          </a:prstGeom>
        </p:spPr>
      </p:pic>
    </p:spTree>
    <p:extLst>
      <p:ext uri="{BB962C8B-B14F-4D97-AF65-F5344CB8AC3E}">
        <p14:creationId xmlns:p14="http://schemas.microsoft.com/office/powerpoint/2010/main" val="106772462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Etusivu_perheet">
    <p:spTree>
      <p:nvGrpSpPr>
        <p:cNvPr id="1" name=""/>
        <p:cNvGrpSpPr/>
        <p:nvPr/>
      </p:nvGrpSpPr>
      <p:grpSpPr>
        <a:xfrm>
          <a:off x="0" y="0"/>
          <a:ext cx="0" cy="0"/>
          <a:chOff x="0" y="0"/>
          <a:chExt cx="0" cy="0"/>
        </a:xfrm>
      </p:grpSpPr>
      <p:pic>
        <p:nvPicPr>
          <p:cNvPr id="5" name="Kuva 4" descr="perheet2_pp_kuvat_päivitys.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81128"/>
            <a:ext cx="9144000" cy="1716000"/>
          </a:xfrm>
          <a:prstGeom prst="rect">
            <a:avLst/>
          </a:prstGeom>
        </p:spPr>
      </p:pic>
      <p:sp>
        <p:nvSpPr>
          <p:cNvPr id="2" name="Title 1"/>
          <p:cNvSpPr>
            <a:spLocks noGrp="1"/>
          </p:cNvSpPr>
          <p:nvPr>
            <p:ph type="ctrTitle"/>
          </p:nvPr>
        </p:nvSpPr>
        <p:spPr>
          <a:xfrm>
            <a:off x="472008" y="2130425"/>
            <a:ext cx="7772400" cy="1470025"/>
          </a:xfrm>
        </p:spPr>
        <p:txBody>
          <a:bodyPr/>
          <a:lstStyle>
            <a:lvl1pPr>
              <a:defRPr/>
            </a:lvl1pPr>
          </a:lstStyle>
          <a:p>
            <a:r>
              <a:rPr lang="fi-FI" smtClean="0"/>
              <a:t>Muokkaa perustyyl. napsautt.</a:t>
            </a:r>
            <a:endParaRPr lang="fi-FI" dirty="0"/>
          </a:p>
        </p:txBody>
      </p:sp>
      <p:sp>
        <p:nvSpPr>
          <p:cNvPr id="3" name="Subtitle 2"/>
          <p:cNvSpPr>
            <a:spLocks noGrp="1"/>
          </p:cNvSpPr>
          <p:nvPr>
            <p:ph type="subTitle" idx="1"/>
          </p:nvPr>
        </p:nvSpPr>
        <p:spPr>
          <a:xfrm>
            <a:off x="469776" y="3356992"/>
            <a:ext cx="6400800" cy="1152128"/>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21" name="Rectangle 20"/>
          <p:cNvSpPr/>
          <p:nvPr userDrawn="1"/>
        </p:nvSpPr>
        <p:spPr>
          <a:xfrm>
            <a:off x="107504" y="6381328"/>
            <a:ext cx="8928992" cy="72008"/>
          </a:xfrm>
          <a:prstGeom prst="rect">
            <a:avLst/>
          </a:prstGeom>
          <a:solidFill>
            <a:srgbClr val="9FC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Kuva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536" y="1876"/>
            <a:ext cx="2161032" cy="2161032"/>
          </a:xfrm>
          <a:prstGeom prst="rect">
            <a:avLst/>
          </a:prstGeom>
        </p:spPr>
      </p:pic>
    </p:spTree>
    <p:extLst>
      <p:ext uri="{BB962C8B-B14F-4D97-AF65-F5344CB8AC3E}">
        <p14:creationId xmlns:p14="http://schemas.microsoft.com/office/powerpoint/2010/main" val="262118080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Etusivu_terveys">
    <p:spTree>
      <p:nvGrpSpPr>
        <p:cNvPr id="1" name=""/>
        <p:cNvGrpSpPr/>
        <p:nvPr/>
      </p:nvGrpSpPr>
      <p:grpSpPr>
        <a:xfrm>
          <a:off x="0" y="0"/>
          <a:ext cx="0" cy="0"/>
          <a:chOff x="0" y="0"/>
          <a:chExt cx="0" cy="0"/>
        </a:xfrm>
      </p:grpSpPr>
      <p:pic>
        <p:nvPicPr>
          <p:cNvPr id="4" name="Kuva 3" descr="terveys_pp_kuvat_päivitys.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81128"/>
            <a:ext cx="9144000" cy="1716000"/>
          </a:xfrm>
          <a:prstGeom prst="rect">
            <a:avLst/>
          </a:prstGeom>
        </p:spPr>
      </p:pic>
      <p:sp>
        <p:nvSpPr>
          <p:cNvPr id="2" name="Title 1"/>
          <p:cNvSpPr>
            <a:spLocks noGrp="1"/>
          </p:cNvSpPr>
          <p:nvPr>
            <p:ph type="ctrTitle"/>
          </p:nvPr>
        </p:nvSpPr>
        <p:spPr>
          <a:xfrm>
            <a:off x="472008" y="2130425"/>
            <a:ext cx="7772400" cy="1470025"/>
          </a:xfrm>
        </p:spPr>
        <p:txBody>
          <a:bodyPr/>
          <a:lstStyle>
            <a:lvl1pPr>
              <a:defRPr/>
            </a:lvl1pPr>
          </a:lstStyle>
          <a:p>
            <a:r>
              <a:rPr lang="fi-FI" smtClean="0"/>
              <a:t>Muokkaa perustyyl. napsautt.</a:t>
            </a:r>
            <a:endParaRPr lang="fi-FI" dirty="0"/>
          </a:p>
        </p:txBody>
      </p:sp>
      <p:sp>
        <p:nvSpPr>
          <p:cNvPr id="3" name="Subtitle 2"/>
          <p:cNvSpPr>
            <a:spLocks noGrp="1"/>
          </p:cNvSpPr>
          <p:nvPr>
            <p:ph type="subTitle" idx="1"/>
          </p:nvPr>
        </p:nvSpPr>
        <p:spPr>
          <a:xfrm>
            <a:off x="469776" y="3356992"/>
            <a:ext cx="6400800" cy="1152128"/>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21" name="Rectangle 20"/>
          <p:cNvSpPr/>
          <p:nvPr userDrawn="1"/>
        </p:nvSpPr>
        <p:spPr>
          <a:xfrm>
            <a:off x="107504" y="6381328"/>
            <a:ext cx="8928992" cy="72008"/>
          </a:xfrm>
          <a:prstGeom prst="rect">
            <a:avLst/>
          </a:prstGeom>
          <a:solidFill>
            <a:srgbClr val="9FC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Kuva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536" y="1876"/>
            <a:ext cx="2161032" cy="2161032"/>
          </a:xfrm>
          <a:prstGeom prst="rect">
            <a:avLst/>
          </a:prstGeom>
        </p:spPr>
      </p:pic>
    </p:spTree>
    <p:extLst>
      <p:ext uri="{BB962C8B-B14F-4D97-AF65-F5344CB8AC3E}">
        <p14:creationId xmlns:p14="http://schemas.microsoft.com/office/powerpoint/2010/main" val="261762375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Etusivu_vammaissosiaali">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81878"/>
            <a:ext cx="9144000" cy="1714500"/>
          </a:xfrm>
          <a:prstGeom prst="rect">
            <a:avLst/>
          </a:prstGeom>
        </p:spPr>
      </p:pic>
      <p:sp>
        <p:nvSpPr>
          <p:cNvPr id="2" name="Title 1"/>
          <p:cNvSpPr>
            <a:spLocks noGrp="1"/>
          </p:cNvSpPr>
          <p:nvPr>
            <p:ph type="ctrTitle"/>
          </p:nvPr>
        </p:nvSpPr>
        <p:spPr>
          <a:xfrm>
            <a:off x="472008" y="2130425"/>
            <a:ext cx="7772400" cy="1470025"/>
          </a:xfrm>
        </p:spPr>
        <p:txBody>
          <a:bodyPr/>
          <a:lstStyle>
            <a:lvl1pPr>
              <a:defRPr/>
            </a:lvl1pPr>
          </a:lstStyle>
          <a:p>
            <a:r>
              <a:rPr lang="fi-FI" smtClean="0"/>
              <a:t>Muokkaa perustyyl. napsautt.</a:t>
            </a:r>
            <a:endParaRPr lang="fi-FI" dirty="0"/>
          </a:p>
        </p:txBody>
      </p:sp>
      <p:sp>
        <p:nvSpPr>
          <p:cNvPr id="3" name="Subtitle 2"/>
          <p:cNvSpPr>
            <a:spLocks noGrp="1"/>
          </p:cNvSpPr>
          <p:nvPr>
            <p:ph type="subTitle" idx="1"/>
          </p:nvPr>
        </p:nvSpPr>
        <p:spPr>
          <a:xfrm>
            <a:off x="469776" y="3356992"/>
            <a:ext cx="6400800" cy="1152128"/>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21" name="Rectangle 20"/>
          <p:cNvSpPr/>
          <p:nvPr userDrawn="1"/>
        </p:nvSpPr>
        <p:spPr>
          <a:xfrm>
            <a:off x="107504" y="6381328"/>
            <a:ext cx="8928992" cy="72008"/>
          </a:xfrm>
          <a:prstGeom prst="rect">
            <a:avLst/>
          </a:prstGeom>
          <a:solidFill>
            <a:srgbClr val="9FC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Kuva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536" y="1876"/>
            <a:ext cx="2161032" cy="2161032"/>
          </a:xfrm>
          <a:prstGeom prst="rect">
            <a:avLst/>
          </a:prstGeom>
        </p:spPr>
      </p:pic>
    </p:spTree>
    <p:extLst>
      <p:ext uri="{BB962C8B-B14F-4D97-AF65-F5344CB8AC3E}">
        <p14:creationId xmlns:p14="http://schemas.microsoft.com/office/powerpoint/2010/main" val="137621814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_Etusivu_toimisto">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81878"/>
            <a:ext cx="9144000" cy="1714500"/>
          </a:xfrm>
          <a:prstGeom prst="rect">
            <a:avLst/>
          </a:prstGeom>
        </p:spPr>
      </p:pic>
      <p:sp>
        <p:nvSpPr>
          <p:cNvPr id="2" name="Title 1"/>
          <p:cNvSpPr>
            <a:spLocks noGrp="1"/>
          </p:cNvSpPr>
          <p:nvPr>
            <p:ph type="ctrTitle"/>
          </p:nvPr>
        </p:nvSpPr>
        <p:spPr>
          <a:xfrm>
            <a:off x="472008" y="2130425"/>
            <a:ext cx="7772400" cy="1470025"/>
          </a:xfrm>
        </p:spPr>
        <p:txBody>
          <a:bodyPr/>
          <a:lstStyle>
            <a:lvl1pPr>
              <a:defRPr/>
            </a:lvl1pPr>
          </a:lstStyle>
          <a:p>
            <a:r>
              <a:rPr lang="fi-FI" smtClean="0"/>
              <a:t>Muokkaa perustyyl. napsautt.</a:t>
            </a:r>
            <a:endParaRPr lang="fi-FI" dirty="0"/>
          </a:p>
        </p:txBody>
      </p:sp>
      <p:sp>
        <p:nvSpPr>
          <p:cNvPr id="3" name="Subtitle 2"/>
          <p:cNvSpPr>
            <a:spLocks noGrp="1"/>
          </p:cNvSpPr>
          <p:nvPr>
            <p:ph type="subTitle" idx="1"/>
          </p:nvPr>
        </p:nvSpPr>
        <p:spPr>
          <a:xfrm>
            <a:off x="469776" y="3356992"/>
            <a:ext cx="6400800" cy="1152128"/>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21" name="Rectangle 20"/>
          <p:cNvSpPr/>
          <p:nvPr userDrawn="1"/>
        </p:nvSpPr>
        <p:spPr>
          <a:xfrm>
            <a:off x="107504" y="6381328"/>
            <a:ext cx="8928992" cy="72008"/>
          </a:xfrm>
          <a:prstGeom prst="rect">
            <a:avLst/>
          </a:prstGeom>
          <a:solidFill>
            <a:srgbClr val="9FC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Kuva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536" y="1876"/>
            <a:ext cx="2161032" cy="2161032"/>
          </a:xfrm>
          <a:prstGeom prst="rect">
            <a:avLst/>
          </a:prstGeom>
        </p:spPr>
      </p:pic>
    </p:spTree>
    <p:extLst>
      <p:ext uri="{BB962C8B-B14F-4D97-AF65-F5344CB8AC3E}">
        <p14:creationId xmlns:p14="http://schemas.microsoft.com/office/powerpoint/2010/main" val="95103474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72104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smtClean="0"/>
              <a:t>Muokkaa perustyyl. napsautt.</a:t>
            </a:r>
            <a:endParaRPr lang="fi-FI"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smtClean="0"/>
          </a:p>
        </p:txBody>
      </p:sp>
      <p:sp>
        <p:nvSpPr>
          <p:cNvPr id="5" name="Alatunnisteen paikkamerkki 4"/>
          <p:cNvSpPr>
            <a:spLocks noGrp="1"/>
          </p:cNvSpPr>
          <p:nvPr>
            <p:ph type="ftr" sz="quarter" idx="3"/>
          </p:nvPr>
        </p:nvSpPr>
        <p:spPr>
          <a:xfrm>
            <a:off x="460998" y="6504541"/>
            <a:ext cx="2895600" cy="236827"/>
          </a:xfrm>
          <a:prstGeom prst="rect">
            <a:avLst/>
          </a:prstGeom>
        </p:spPr>
        <p:txBody>
          <a:bodyPr/>
          <a:lstStyle>
            <a:lvl1pPr>
              <a:defRPr sz="1000">
                <a:solidFill>
                  <a:schemeClr val="bg1">
                    <a:lumMod val="50000"/>
                  </a:schemeClr>
                </a:solidFill>
                <a:latin typeface="+mn-lt"/>
              </a:defRPr>
            </a:lvl1pPr>
          </a:lstStyle>
          <a:p>
            <a:r>
              <a:rPr lang="fi-FI" dirty="0" smtClean="0"/>
              <a:t>ETELÄ-KARJALAN SOSIAALI- JA TERVEYSPIIRI</a:t>
            </a:r>
            <a:endParaRPr lang="fi-FI" dirty="0"/>
          </a:p>
        </p:txBody>
      </p:sp>
      <p:sp>
        <p:nvSpPr>
          <p:cNvPr id="6" name="Päivämäärän paikkamerkki 3"/>
          <p:cNvSpPr>
            <a:spLocks noGrp="1"/>
          </p:cNvSpPr>
          <p:nvPr>
            <p:ph type="dt" sz="half" idx="2"/>
          </p:nvPr>
        </p:nvSpPr>
        <p:spPr>
          <a:xfrm>
            <a:off x="3503890" y="6498105"/>
            <a:ext cx="2133600" cy="236827"/>
          </a:xfrm>
          <a:prstGeom prst="rect">
            <a:avLst/>
          </a:prstGeom>
        </p:spPr>
        <p:txBody>
          <a:bodyPr/>
          <a:lstStyle>
            <a:lvl1pPr algn="ctr">
              <a:defRPr sz="1000">
                <a:solidFill>
                  <a:schemeClr val="bg1">
                    <a:lumMod val="50000"/>
                  </a:schemeClr>
                </a:solidFill>
                <a:latin typeface="+mn-lt"/>
              </a:defRPr>
            </a:lvl1pPr>
          </a:lstStyle>
          <a:p>
            <a:fld id="{EE660F96-0EF1-422C-8FBE-6D945F8C0D30}" type="datetime1">
              <a:rPr lang="fi-FI" smtClean="0"/>
              <a:t>10.12.2018</a:t>
            </a:fld>
            <a:endParaRPr lang="fi-FI" dirty="0"/>
          </a:p>
        </p:txBody>
      </p:sp>
      <p:sp>
        <p:nvSpPr>
          <p:cNvPr id="7" name="Dian numeron paikkamerkki 5"/>
          <p:cNvSpPr>
            <a:spLocks noGrp="1"/>
          </p:cNvSpPr>
          <p:nvPr>
            <p:ph type="sldNum" sz="quarter" idx="4"/>
          </p:nvPr>
        </p:nvSpPr>
        <p:spPr>
          <a:xfrm>
            <a:off x="6553200" y="6502650"/>
            <a:ext cx="2133600" cy="236827"/>
          </a:xfrm>
          <a:prstGeom prst="rect">
            <a:avLst/>
          </a:prstGeom>
        </p:spPr>
        <p:txBody>
          <a:bodyPr/>
          <a:lstStyle>
            <a:lvl1pPr algn="r">
              <a:defRPr sz="1000">
                <a:solidFill>
                  <a:schemeClr val="bg1">
                    <a:lumMod val="50000"/>
                  </a:schemeClr>
                </a:solidFill>
                <a:latin typeface="+mn-lt"/>
              </a:defRPr>
            </a:lvl1pPr>
          </a:lstStyle>
          <a:p>
            <a:fld id="{7CCA48EC-F155-4776-813B-25E135F0F5A7}" type="slidenum">
              <a:rPr lang="fi-FI" smtClean="0"/>
              <a:pPr/>
              <a:t>‹#›</a:t>
            </a:fld>
            <a:endParaRPr lang="fi-FI" dirty="0"/>
          </a:p>
        </p:txBody>
      </p:sp>
    </p:spTree>
  </p:cSld>
  <p:clrMap bg1="lt1" tx1="dk1" bg2="lt2" tx2="dk2" accent1="accent1" accent2="accent2" accent3="accent3" accent4="accent4" accent5="accent5" accent6="accent6" hlink="hlink" folHlink="folHlink"/>
  <p:sldLayoutIdLst>
    <p:sldLayoutId id="2147483876" r:id="rId1"/>
    <p:sldLayoutId id="2147483891" r:id="rId2"/>
    <p:sldLayoutId id="2147483892" r:id="rId3"/>
    <p:sldLayoutId id="2147483893" r:id="rId4"/>
    <p:sldLayoutId id="2147483894" r:id="rId5"/>
    <p:sldLayoutId id="2147483895" r:id="rId6"/>
    <p:sldLayoutId id="2147483896" r:id="rId7"/>
    <p:sldLayoutId id="2147483897" r:id="rId8"/>
    <p:sldLayoutId id="2147483916" r:id="rId9"/>
    <p:sldLayoutId id="2147483877" r:id="rId10"/>
    <p:sldLayoutId id="2147483885" r:id="rId11"/>
    <p:sldLayoutId id="2147483889" r:id="rId12"/>
    <p:sldLayoutId id="2147483918" r:id="rId13"/>
  </p:sldLayoutIdLst>
  <p:timing>
    <p:tnLst>
      <p:par>
        <p:cTn id="1" dur="indefinite" restart="never" nodeType="tmRoot"/>
      </p:par>
    </p:tnLst>
  </p:timing>
  <p:hf hdr="0"/>
  <p:txStyles>
    <p:titleStyle>
      <a:lvl1pPr algn="l" rtl="0" eaLnBrk="1" fontAlgn="base" hangingPunct="1">
        <a:spcBef>
          <a:spcPct val="0"/>
        </a:spcBef>
        <a:spcAft>
          <a:spcPct val="0"/>
        </a:spcAft>
        <a:defRPr sz="3200" kern="1200">
          <a:solidFill>
            <a:schemeClr val="tx1"/>
          </a:solidFill>
          <a:latin typeface="+mj-lt"/>
          <a:ea typeface="+mj-ea"/>
          <a:cs typeface="Arial" pitchFamily="34" charset="0"/>
        </a:defRPr>
      </a:lvl1pPr>
      <a:lvl2pPr algn="l" rtl="0" eaLnBrk="1" fontAlgn="base" hangingPunct="1">
        <a:spcBef>
          <a:spcPct val="0"/>
        </a:spcBef>
        <a:spcAft>
          <a:spcPct val="0"/>
        </a:spcAft>
        <a:defRPr sz="4400">
          <a:solidFill>
            <a:schemeClr val="tx1"/>
          </a:solidFill>
          <a:latin typeface="Arial" charset="0"/>
          <a:cs typeface="Arial" charset="0"/>
        </a:defRPr>
      </a:lvl2pPr>
      <a:lvl3pPr algn="l" rtl="0" eaLnBrk="1" fontAlgn="base" hangingPunct="1">
        <a:spcBef>
          <a:spcPct val="0"/>
        </a:spcBef>
        <a:spcAft>
          <a:spcPct val="0"/>
        </a:spcAft>
        <a:defRPr sz="4400">
          <a:solidFill>
            <a:schemeClr val="tx1"/>
          </a:solidFill>
          <a:latin typeface="Arial" charset="0"/>
          <a:cs typeface="Arial" charset="0"/>
        </a:defRPr>
      </a:lvl3pPr>
      <a:lvl4pPr algn="l" rtl="0" eaLnBrk="1" fontAlgn="base" hangingPunct="1">
        <a:spcBef>
          <a:spcPct val="0"/>
        </a:spcBef>
        <a:spcAft>
          <a:spcPct val="0"/>
        </a:spcAft>
        <a:defRPr sz="4400">
          <a:solidFill>
            <a:schemeClr val="tx1"/>
          </a:solidFill>
          <a:latin typeface="Arial" charset="0"/>
          <a:cs typeface="Arial" charset="0"/>
        </a:defRPr>
      </a:lvl4pPr>
      <a:lvl5pPr algn="l" rtl="0" eaLnBrk="1" fontAlgn="base" hangingPunct="1">
        <a:spcBef>
          <a:spcPct val="0"/>
        </a:spcBef>
        <a:spcAft>
          <a:spcPct val="0"/>
        </a:spcAft>
        <a:defRPr sz="4400">
          <a:solidFill>
            <a:schemeClr val="tx1"/>
          </a:solidFill>
          <a:latin typeface="Arial"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sz="2800" kern="1200">
          <a:solidFill>
            <a:schemeClr val="tx1"/>
          </a:solidFill>
          <a:latin typeface="+mj-lt"/>
          <a:ea typeface="+mn-ea"/>
          <a:cs typeface="Arial" pitchFamily="34" charset="0"/>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mj-lt"/>
          <a:ea typeface="+mn-ea"/>
          <a:cs typeface="Arial" pitchFamily="34" charset="0"/>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mj-lt"/>
          <a:ea typeface="+mn-ea"/>
          <a:cs typeface="Arial" pitchFamily="34" charset="0"/>
        </a:defRPr>
      </a:lvl3pPr>
      <a:lvl4pPr marL="1600200" indent="-228600" algn="l" rtl="0" eaLnBrk="1" fontAlgn="base" hangingPunct="1">
        <a:spcBef>
          <a:spcPct val="20000"/>
        </a:spcBef>
        <a:spcAft>
          <a:spcPct val="0"/>
        </a:spcAft>
        <a:buFont typeface="Arial" charset="0"/>
        <a:buChar char="–"/>
        <a:defRPr sz="1800" kern="1200">
          <a:solidFill>
            <a:schemeClr val="tx1"/>
          </a:solidFill>
          <a:latin typeface="+mj-lt"/>
          <a:ea typeface="+mn-ea"/>
          <a:cs typeface="Arial" pitchFamily="34" charset="0"/>
        </a:defRPr>
      </a:lvl4pPr>
      <a:lvl5pPr marL="2057400" indent="-228600" algn="l" rtl="0" eaLnBrk="1" fontAlgn="base" hangingPunct="1">
        <a:spcBef>
          <a:spcPct val="20000"/>
        </a:spcBef>
        <a:spcAft>
          <a:spcPct val="0"/>
        </a:spcAft>
        <a:buFont typeface="Arial" charset="0"/>
        <a:buChar char="»"/>
        <a:defRPr sz="1800" kern="1200">
          <a:solidFill>
            <a:schemeClr val="tx1"/>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fi-FI" smtClean="0"/>
              <a:t>Muokkaa perustyyl. napsautt.</a:t>
            </a:r>
            <a:endParaRPr lang="fi-FI"/>
          </a:p>
        </p:txBody>
      </p:sp>
      <p:sp>
        <p:nvSpPr>
          <p:cNvPr id="3" name="Tekstin paikkamerkki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8F9B0A-32C0-452D-A365-1CD44DF729BF}" type="datetimeFigureOut">
              <a:rPr lang="fi-FI" smtClean="0"/>
              <a:t>10.12.2018</a:t>
            </a:fld>
            <a:endParaRPr lang="fi-FI"/>
          </a:p>
        </p:txBody>
      </p:sp>
      <p:sp>
        <p:nvSpPr>
          <p:cNvPr id="5" name="Alatunnisteen paikkamerkki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4D8D8E-13B3-46A0-B020-97FAA274EA50}" type="slidenum">
              <a:rPr lang="fi-FI" smtClean="0"/>
              <a:t>‹#›</a:t>
            </a:fld>
            <a:endParaRPr lang="fi-FI"/>
          </a:p>
        </p:txBody>
      </p:sp>
    </p:spTree>
    <p:extLst>
      <p:ext uri="{BB962C8B-B14F-4D97-AF65-F5344CB8AC3E}">
        <p14:creationId xmlns:p14="http://schemas.microsoft.com/office/powerpoint/2010/main" val="4202587514"/>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472008" y="2130425"/>
            <a:ext cx="7772400" cy="1226567"/>
          </a:xfrm>
        </p:spPr>
        <p:txBody>
          <a:bodyPr/>
          <a:lstStyle/>
          <a:p>
            <a:r>
              <a:rPr lang="fi-FI" dirty="0" smtClean="0"/>
              <a:t>Omaishoidon tukeminen </a:t>
            </a:r>
            <a:r>
              <a:rPr lang="fi-FI" dirty="0" err="1" smtClean="0"/>
              <a:t>Eksotessa</a:t>
            </a:r>
            <a:r>
              <a:rPr lang="fi-FI" dirty="0" smtClean="0"/>
              <a:t> 2018</a:t>
            </a:r>
            <a:br>
              <a:rPr lang="fi-FI" dirty="0" smtClean="0"/>
            </a:br>
            <a:endParaRPr lang="fi-FI" dirty="0"/>
          </a:p>
        </p:txBody>
      </p:sp>
      <p:sp>
        <p:nvSpPr>
          <p:cNvPr id="3" name="Alaotsikko 2"/>
          <p:cNvSpPr>
            <a:spLocks noGrp="1"/>
          </p:cNvSpPr>
          <p:nvPr>
            <p:ph type="subTitle" idx="1"/>
          </p:nvPr>
        </p:nvSpPr>
        <p:spPr>
          <a:xfrm>
            <a:off x="469776" y="3356992"/>
            <a:ext cx="7918648" cy="1152128"/>
          </a:xfrm>
        </p:spPr>
        <p:txBody>
          <a:bodyPr/>
          <a:lstStyle/>
          <a:p>
            <a:r>
              <a:rPr lang="fi-FI" sz="2400" dirty="0" smtClean="0"/>
              <a:t> 			</a:t>
            </a:r>
            <a:r>
              <a:rPr lang="fi-FI" sz="2000" dirty="0" smtClean="0"/>
              <a:t>12.12.2018  palvelupäällikkö Hanna Rönkkönen</a:t>
            </a:r>
          </a:p>
          <a:p>
            <a:r>
              <a:rPr lang="fi-FI" sz="2000" dirty="0"/>
              <a:t>	</a:t>
            </a:r>
            <a:r>
              <a:rPr lang="fi-FI" sz="2000" dirty="0" smtClean="0"/>
              <a:t>			 	</a:t>
            </a:r>
            <a:endParaRPr lang="fi-FI" sz="2000" dirty="0"/>
          </a:p>
        </p:txBody>
      </p:sp>
    </p:spTree>
    <p:extLst>
      <p:ext uri="{BB962C8B-B14F-4D97-AF65-F5344CB8AC3E}">
        <p14:creationId xmlns:p14="http://schemas.microsoft.com/office/powerpoint/2010/main" val="472930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51520" y="116632"/>
            <a:ext cx="7416825" cy="1152128"/>
          </a:xfrm>
        </p:spPr>
        <p:style>
          <a:lnRef idx="2">
            <a:schemeClr val="dk1"/>
          </a:lnRef>
          <a:fillRef idx="1">
            <a:schemeClr val="lt1"/>
          </a:fillRef>
          <a:effectRef idx="0">
            <a:schemeClr val="dk1"/>
          </a:effectRef>
          <a:fontRef idx="minor">
            <a:schemeClr val="dk1"/>
          </a:fontRef>
        </p:style>
        <p:txBody>
          <a:bodyPr/>
          <a:lstStyle/>
          <a:p>
            <a:r>
              <a:rPr lang="fi-FI" sz="2800" b="1" dirty="0" smtClean="0"/>
              <a:t/>
            </a:r>
            <a:br>
              <a:rPr lang="fi-FI" sz="2800" b="1" dirty="0" smtClean="0"/>
            </a:br>
            <a:r>
              <a:rPr lang="fi-FI" sz="2800" b="1" dirty="0" smtClean="0"/>
              <a:t>Omaishoidon </a:t>
            </a:r>
            <a:r>
              <a:rPr lang="fi-FI" sz="2800" b="1" dirty="0"/>
              <a:t>tuen yleiset myöntämisedellytykset </a:t>
            </a:r>
            <a:r>
              <a:rPr lang="fi-FI" sz="2800" b="1" dirty="0" smtClean="0"/>
              <a:t>määritellään omaishoitolaissa </a:t>
            </a:r>
            <a:r>
              <a:rPr lang="fi-FI" sz="2800" b="1" dirty="0">
                <a:sym typeface="Wingdings" panose="05000000000000000000" pitchFamily="2" charset="2"/>
              </a:rPr>
              <a:t>(</a:t>
            </a:r>
            <a:r>
              <a:rPr lang="fi-FI" sz="2800" b="1" dirty="0" smtClean="0">
                <a:sym typeface="Wingdings" panose="05000000000000000000" pitchFamily="2" charset="2"/>
              </a:rPr>
              <a:t>937/2005, §3)</a:t>
            </a:r>
            <a:r>
              <a:rPr lang="fi-FI" sz="2800" b="1" dirty="0"/>
              <a:t/>
            </a:r>
            <a:br>
              <a:rPr lang="fi-FI" sz="2800" b="1" dirty="0"/>
            </a:br>
            <a:endParaRPr lang="fi-FI" sz="2800" dirty="0"/>
          </a:p>
        </p:txBody>
      </p:sp>
      <p:sp>
        <p:nvSpPr>
          <p:cNvPr id="3" name="Sisällön paikkamerkki 2"/>
          <p:cNvSpPr>
            <a:spLocks noGrp="1"/>
          </p:cNvSpPr>
          <p:nvPr>
            <p:ph idx="1"/>
          </p:nvPr>
        </p:nvSpPr>
        <p:spPr>
          <a:xfrm>
            <a:off x="457199" y="1417638"/>
            <a:ext cx="8229601" cy="4099595"/>
          </a:xfrm>
        </p:spPr>
        <p:txBody>
          <a:bodyPr/>
          <a:lstStyle/>
          <a:p>
            <a:pPr marL="0" indent="0">
              <a:buNone/>
            </a:pPr>
            <a:r>
              <a:rPr lang="fi-FI" sz="2000" dirty="0" smtClean="0"/>
              <a:t>1)	henkilö </a:t>
            </a:r>
            <a:r>
              <a:rPr lang="fi-FI" sz="2000" dirty="0"/>
              <a:t>alentuneen toimintakyvyn, sairauden, vamman tai muun </a:t>
            </a:r>
            <a:r>
              <a:rPr lang="fi-FI" sz="2000" dirty="0" smtClean="0"/>
              <a:t>      	vastaavanlaisen </a:t>
            </a:r>
            <a:r>
              <a:rPr lang="fi-FI" sz="2000" dirty="0"/>
              <a:t>syyn vuoksi </a:t>
            </a:r>
            <a:r>
              <a:rPr lang="fi-FI" sz="2000" i="1" u="sng" dirty="0"/>
              <a:t>tarvitsee kotioloissa hoitoa tai muuta </a:t>
            </a:r>
            <a:r>
              <a:rPr lang="fi-FI" sz="2000" i="1" dirty="0"/>
              <a:t>	</a:t>
            </a:r>
            <a:r>
              <a:rPr lang="fi-FI" sz="2000" i="1" u="sng" dirty="0" smtClean="0"/>
              <a:t>huolenpitoa</a:t>
            </a:r>
            <a:endParaRPr lang="fi-FI" sz="2000" i="1" u="sng" dirty="0"/>
          </a:p>
          <a:p>
            <a:pPr marL="0" indent="0">
              <a:buNone/>
            </a:pPr>
            <a:r>
              <a:rPr lang="fi-FI" sz="2000" dirty="0"/>
              <a:t>2) </a:t>
            </a:r>
            <a:r>
              <a:rPr lang="fi-FI" sz="2000" dirty="0" smtClean="0"/>
              <a:t>	hoidettavan </a:t>
            </a:r>
            <a:r>
              <a:rPr lang="fi-FI" sz="2000" dirty="0"/>
              <a:t>omainen tai muu hoidettavalle </a:t>
            </a:r>
            <a:r>
              <a:rPr lang="fi-FI" sz="2000" i="1" u="sng" dirty="0"/>
              <a:t>läheinen henkilö on </a:t>
            </a:r>
            <a:r>
              <a:rPr lang="fi-FI" sz="2000" i="1" dirty="0"/>
              <a:t>	</a:t>
            </a:r>
            <a:r>
              <a:rPr lang="fi-FI" sz="2000" i="1" u="sng" dirty="0" smtClean="0"/>
              <a:t>valmis </a:t>
            </a:r>
            <a:r>
              <a:rPr lang="fi-FI" sz="2000" i="1" u="sng" dirty="0"/>
              <a:t>vastaamaan hoidosta ja huolenpidosta </a:t>
            </a:r>
            <a:r>
              <a:rPr lang="fi-FI" sz="2000" dirty="0"/>
              <a:t>tarpeellisten </a:t>
            </a:r>
            <a:r>
              <a:rPr lang="fi-FI" sz="2000" dirty="0" smtClean="0"/>
              <a:t>	palveluiden </a:t>
            </a:r>
            <a:r>
              <a:rPr lang="fi-FI" sz="2000" dirty="0"/>
              <a:t>avulla;</a:t>
            </a:r>
          </a:p>
          <a:p>
            <a:pPr marL="0" indent="0">
              <a:buNone/>
            </a:pPr>
            <a:r>
              <a:rPr lang="fi-FI" sz="2000" dirty="0"/>
              <a:t>3) </a:t>
            </a:r>
            <a:r>
              <a:rPr lang="fi-FI" sz="2000" dirty="0" smtClean="0"/>
              <a:t>	</a:t>
            </a:r>
            <a:r>
              <a:rPr lang="fi-FI" sz="2000" i="1" u="sng" dirty="0" smtClean="0"/>
              <a:t>hoitajan terveys ja toimintakyky</a:t>
            </a:r>
            <a:r>
              <a:rPr lang="fi-FI" sz="2000" dirty="0" smtClean="0"/>
              <a:t> vastaavat omaishoidon </a:t>
            </a:r>
            <a:r>
              <a:rPr lang="fi-FI" sz="2000" dirty="0"/>
              <a:t>asettamia </a:t>
            </a:r>
            <a:r>
              <a:rPr lang="fi-FI" sz="2000" dirty="0" smtClean="0"/>
              <a:t>	vaatimuksia</a:t>
            </a:r>
            <a:r>
              <a:rPr lang="fi-FI" sz="2000" dirty="0"/>
              <a:t>;</a:t>
            </a:r>
          </a:p>
          <a:p>
            <a:pPr marL="0" indent="0">
              <a:buNone/>
            </a:pPr>
            <a:r>
              <a:rPr lang="fi-FI" sz="2000" dirty="0"/>
              <a:t>4) </a:t>
            </a:r>
            <a:r>
              <a:rPr lang="fi-FI" sz="2000" dirty="0" smtClean="0"/>
              <a:t>	omaishoito </a:t>
            </a:r>
            <a:r>
              <a:rPr lang="fi-FI" sz="2000" dirty="0"/>
              <a:t>yhdessä muiden tarvittavien sosiaali- ja </a:t>
            </a:r>
            <a:r>
              <a:rPr lang="fi-FI" sz="2000" dirty="0" smtClean="0"/>
              <a:t>	terveydenhuollon </a:t>
            </a:r>
            <a:r>
              <a:rPr lang="fi-FI" sz="2000" dirty="0"/>
              <a:t>palveluiden kanssa on </a:t>
            </a:r>
            <a:r>
              <a:rPr lang="fi-FI" sz="2000" i="1" u="sng" dirty="0"/>
              <a:t>hoidettavan hyvinvoinnin, </a:t>
            </a:r>
            <a:r>
              <a:rPr lang="fi-FI" sz="2000" i="1" dirty="0"/>
              <a:t>	</a:t>
            </a:r>
            <a:r>
              <a:rPr lang="fi-FI" sz="2000" i="1" u="sng" dirty="0" smtClean="0"/>
              <a:t>terveyden </a:t>
            </a:r>
            <a:r>
              <a:rPr lang="fi-FI" sz="2000" i="1" u="sng" dirty="0"/>
              <a:t>ja turvallisuuden kannalta riittävää;</a:t>
            </a:r>
          </a:p>
          <a:p>
            <a:pPr marL="0" indent="0">
              <a:buNone/>
            </a:pPr>
            <a:r>
              <a:rPr lang="fi-FI" sz="2000" dirty="0"/>
              <a:t>5) </a:t>
            </a:r>
            <a:r>
              <a:rPr lang="fi-FI" sz="2000" dirty="0" smtClean="0"/>
              <a:t>	</a:t>
            </a:r>
            <a:r>
              <a:rPr lang="fi-FI" sz="2000" i="1" u="sng" dirty="0" smtClean="0"/>
              <a:t>hoidettavan </a:t>
            </a:r>
            <a:r>
              <a:rPr lang="fi-FI" sz="2000" i="1" u="sng" dirty="0"/>
              <a:t>koti on </a:t>
            </a:r>
            <a:r>
              <a:rPr lang="fi-FI" sz="2000" dirty="0"/>
              <a:t>terveydellisiltä ja muilta olosuhteiltaan siellä </a:t>
            </a:r>
            <a:r>
              <a:rPr lang="fi-FI" sz="2000" dirty="0" smtClean="0"/>
              <a:t>	annettavalle </a:t>
            </a:r>
            <a:r>
              <a:rPr lang="fi-FI" sz="2000" i="1" u="sng" dirty="0"/>
              <a:t>hoidolle sopiva</a:t>
            </a:r>
            <a:r>
              <a:rPr lang="fi-FI" sz="2000" dirty="0"/>
              <a:t>; ja</a:t>
            </a:r>
          </a:p>
          <a:p>
            <a:pPr marL="0" indent="0">
              <a:buNone/>
            </a:pPr>
            <a:r>
              <a:rPr lang="fi-FI" sz="2000" dirty="0"/>
              <a:t>6) </a:t>
            </a:r>
            <a:r>
              <a:rPr lang="fi-FI" sz="2000" dirty="0" smtClean="0"/>
              <a:t>	tuen </a:t>
            </a:r>
            <a:r>
              <a:rPr lang="fi-FI" sz="2000" dirty="0"/>
              <a:t>myöntämisen arvioidaan olevan </a:t>
            </a:r>
            <a:r>
              <a:rPr lang="fi-FI" sz="2000" i="1" u="sng" dirty="0"/>
              <a:t>hoidettavan edun mukaista</a:t>
            </a:r>
            <a:r>
              <a:rPr lang="fi-FI" sz="2000" dirty="0"/>
              <a:t>.</a:t>
            </a:r>
          </a:p>
          <a:p>
            <a:pPr marL="0" indent="0">
              <a:buNone/>
            </a:pPr>
            <a:endParaRPr lang="fi-FI" dirty="0"/>
          </a:p>
        </p:txBody>
      </p:sp>
      <p:sp>
        <p:nvSpPr>
          <p:cNvPr id="4" name="Alatunnisteen paikkamerkki 3"/>
          <p:cNvSpPr>
            <a:spLocks noGrp="1"/>
          </p:cNvSpPr>
          <p:nvPr>
            <p:ph type="ftr" sz="quarter" idx="11"/>
          </p:nvPr>
        </p:nvSpPr>
        <p:spPr/>
        <p:txBody>
          <a:bodyPr/>
          <a:lstStyle/>
          <a:p>
            <a:r>
              <a:rPr lang="fi-FI" smtClean="0"/>
              <a:t>ETELÄ-KARJALAN SOSIAALI- JA TERVEYSPIIRI</a:t>
            </a:r>
            <a:endParaRPr lang="fi-FI" dirty="0"/>
          </a:p>
        </p:txBody>
      </p:sp>
      <p:sp>
        <p:nvSpPr>
          <p:cNvPr id="5" name="Päivämäärän paikkamerkki 4"/>
          <p:cNvSpPr>
            <a:spLocks noGrp="1"/>
          </p:cNvSpPr>
          <p:nvPr>
            <p:ph type="dt" sz="half" idx="10"/>
          </p:nvPr>
        </p:nvSpPr>
        <p:spPr/>
        <p:txBody>
          <a:bodyPr/>
          <a:lstStyle/>
          <a:p>
            <a:fld id="{F3CFB9D1-6F41-472A-83E3-ACB51642FBA3}" type="datetime1">
              <a:rPr lang="fi-FI" smtClean="0"/>
              <a:t>10.12.2018</a:t>
            </a:fld>
            <a:endParaRPr lang="fi-FI" dirty="0"/>
          </a:p>
        </p:txBody>
      </p:sp>
      <p:sp>
        <p:nvSpPr>
          <p:cNvPr id="6" name="Dian numeron paikkamerkki 5"/>
          <p:cNvSpPr>
            <a:spLocks noGrp="1"/>
          </p:cNvSpPr>
          <p:nvPr>
            <p:ph type="sldNum" sz="quarter" idx="12"/>
          </p:nvPr>
        </p:nvSpPr>
        <p:spPr/>
        <p:txBody>
          <a:bodyPr/>
          <a:lstStyle/>
          <a:p>
            <a:fld id="{7CCA48EC-F155-4776-813B-25E135F0F5A7}" type="slidenum">
              <a:rPr lang="fi-FI" smtClean="0"/>
              <a:pPr/>
              <a:t>10</a:t>
            </a:fld>
            <a:endParaRPr lang="fi-FI" dirty="0"/>
          </a:p>
        </p:txBody>
      </p:sp>
    </p:spTree>
    <p:extLst>
      <p:ext uri="{BB962C8B-B14F-4D97-AF65-F5344CB8AC3E}">
        <p14:creationId xmlns:p14="http://schemas.microsoft.com/office/powerpoint/2010/main" val="161714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fi-FI" b="1" dirty="0" smtClean="0"/>
              <a:t>Omaishoidon tuki on kokonaisuus, joka muodostuu:</a:t>
            </a:r>
            <a:endParaRPr lang="fi-FI" b="1" dirty="0"/>
          </a:p>
        </p:txBody>
      </p:sp>
      <p:sp>
        <p:nvSpPr>
          <p:cNvPr id="9" name="Content Placeholder 8"/>
          <p:cNvSpPr>
            <a:spLocks noGrp="1"/>
          </p:cNvSpPr>
          <p:nvPr>
            <p:ph idx="1"/>
          </p:nvPr>
        </p:nvSpPr>
        <p:spPr>
          <a:xfrm>
            <a:off x="457200" y="1417638"/>
            <a:ext cx="8229600" cy="4099595"/>
          </a:xfrm>
        </p:spPr>
        <p:txBody>
          <a:bodyPr/>
          <a:lstStyle/>
          <a:p>
            <a:pPr marL="0" indent="0">
              <a:buNone/>
            </a:pPr>
            <a:endParaRPr lang="fi-FI" dirty="0"/>
          </a:p>
          <a:p>
            <a:pPr marL="0" indent="0">
              <a:buNone/>
            </a:pPr>
            <a:r>
              <a:rPr lang="fi-FI" dirty="0" smtClean="0"/>
              <a:t>1. Omaishoidon hoitopalkkiosta</a:t>
            </a:r>
          </a:p>
          <a:p>
            <a:pPr marL="0" indent="0">
              <a:buNone/>
            </a:pPr>
            <a:r>
              <a:rPr lang="fi-FI" dirty="0" smtClean="0"/>
              <a:t>2. Omaishoitajalle järjestettävästä vapaasta</a:t>
            </a:r>
          </a:p>
          <a:p>
            <a:pPr marL="0" indent="0">
              <a:buNone/>
            </a:pPr>
            <a:r>
              <a:rPr lang="fi-FI" dirty="0" smtClean="0"/>
              <a:t>3. Omaishoitajan hoitotehtävää tukevista palveluista</a:t>
            </a:r>
          </a:p>
          <a:p>
            <a:pPr lvl="3">
              <a:buFontTx/>
              <a:buChar char="-"/>
            </a:pPr>
            <a:r>
              <a:rPr lang="fi-FI" sz="2400" dirty="0" smtClean="0"/>
              <a:t>Omaishoitajalle järjestettävä koulutus ja valmennus</a:t>
            </a:r>
          </a:p>
          <a:p>
            <a:pPr lvl="3">
              <a:buFontTx/>
              <a:buChar char="-"/>
            </a:pPr>
            <a:r>
              <a:rPr lang="fi-FI" sz="2400" dirty="0" smtClean="0"/>
              <a:t>Omaishoitajan hyvinvointi- ja terveystarkastukset</a:t>
            </a:r>
          </a:p>
          <a:p>
            <a:pPr marL="0" indent="0">
              <a:buNone/>
            </a:pPr>
            <a:endParaRPr lang="fi-FI" sz="2400" dirty="0" smtClean="0"/>
          </a:p>
          <a:p>
            <a:pPr lvl="3">
              <a:buFontTx/>
              <a:buChar char="-"/>
            </a:pPr>
            <a:endParaRPr lang="fi-FI" dirty="0" smtClean="0"/>
          </a:p>
          <a:p>
            <a:pPr marL="0" indent="0">
              <a:buNone/>
            </a:pPr>
            <a:endParaRPr lang="fi-FI" dirty="0" smtClean="0"/>
          </a:p>
        </p:txBody>
      </p:sp>
      <p:sp>
        <p:nvSpPr>
          <p:cNvPr id="3" name="Alatunnisteen paikkamerkki 2"/>
          <p:cNvSpPr>
            <a:spLocks noGrp="1"/>
          </p:cNvSpPr>
          <p:nvPr>
            <p:ph type="ftr" sz="quarter" idx="11"/>
          </p:nvPr>
        </p:nvSpPr>
        <p:spPr/>
        <p:txBody>
          <a:bodyPr/>
          <a:lstStyle/>
          <a:p>
            <a:r>
              <a:rPr lang="fi-FI" smtClean="0"/>
              <a:t>ETELÄ-KARJALAN SOSIAALI- JA TERVEYSPIIRI</a:t>
            </a:r>
            <a:endParaRPr lang="fi-FI" dirty="0"/>
          </a:p>
        </p:txBody>
      </p:sp>
      <p:sp>
        <p:nvSpPr>
          <p:cNvPr id="2" name="Päivämäärän paikkamerkki 1"/>
          <p:cNvSpPr>
            <a:spLocks noGrp="1"/>
          </p:cNvSpPr>
          <p:nvPr>
            <p:ph type="dt" sz="half" idx="10"/>
          </p:nvPr>
        </p:nvSpPr>
        <p:spPr/>
        <p:txBody>
          <a:bodyPr/>
          <a:lstStyle/>
          <a:p>
            <a:fld id="{201F28D9-2E08-4A26-8510-80BD68C42CCC}" type="datetime1">
              <a:rPr lang="fi-FI" smtClean="0"/>
              <a:t>10.12.2018</a:t>
            </a:fld>
            <a:endParaRPr lang="fi-FI" dirty="0"/>
          </a:p>
        </p:txBody>
      </p:sp>
      <p:sp>
        <p:nvSpPr>
          <p:cNvPr id="4" name="Dian numeron paikkamerkki 3"/>
          <p:cNvSpPr>
            <a:spLocks noGrp="1"/>
          </p:cNvSpPr>
          <p:nvPr>
            <p:ph type="sldNum" sz="quarter" idx="12"/>
          </p:nvPr>
        </p:nvSpPr>
        <p:spPr/>
        <p:txBody>
          <a:bodyPr/>
          <a:lstStyle/>
          <a:p>
            <a:fld id="{7CCA48EC-F155-4776-813B-25E135F0F5A7}" type="slidenum">
              <a:rPr lang="fi-FI" smtClean="0"/>
              <a:pPr/>
              <a:t>11</a:t>
            </a:fld>
            <a:endParaRPr lang="fi-FI"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95536" y="188640"/>
            <a:ext cx="7272089" cy="1440160"/>
          </a:xfrm>
        </p:spPr>
        <p:style>
          <a:lnRef idx="2">
            <a:schemeClr val="dk1"/>
          </a:lnRef>
          <a:fillRef idx="1">
            <a:schemeClr val="lt1"/>
          </a:fillRef>
          <a:effectRef idx="0">
            <a:schemeClr val="dk1"/>
          </a:effectRef>
          <a:fontRef idx="minor">
            <a:schemeClr val="dk1"/>
          </a:fontRef>
        </p:style>
        <p:txBody>
          <a:bodyPr/>
          <a:lstStyle/>
          <a:p>
            <a:r>
              <a:rPr lang="fi-FI" sz="1100" b="1" dirty="0"/>
              <a:t/>
            </a:r>
            <a:br>
              <a:rPr lang="fi-FI" sz="1100" b="1" dirty="0"/>
            </a:br>
            <a:r>
              <a:rPr lang="fi-FI" sz="1100" b="1" dirty="0" smtClean="0"/>
              <a:t/>
            </a:r>
            <a:br>
              <a:rPr lang="fi-FI" sz="1100" b="1" dirty="0" smtClean="0"/>
            </a:br>
            <a:r>
              <a:rPr lang="fi-FI" sz="1100" b="1" dirty="0" smtClean="0"/>
              <a:t>5 § Hoitopalkkio</a:t>
            </a:r>
            <a:r>
              <a:rPr lang="fi-FI" sz="1100" b="1" dirty="0"/>
              <a:t/>
            </a:r>
            <a:br>
              <a:rPr lang="fi-FI" sz="1100" b="1" dirty="0"/>
            </a:br>
            <a:r>
              <a:rPr lang="fi-FI" sz="1100" dirty="0"/>
              <a:t>Palkkion taso määräytyy hoidon sitovuuden ja vaativuuden mukaan. </a:t>
            </a:r>
            <a:r>
              <a:rPr lang="fi-FI" sz="1100" dirty="0" smtClean="0"/>
              <a:t/>
            </a:r>
            <a:br>
              <a:rPr lang="fi-FI" sz="1100" dirty="0" smtClean="0"/>
            </a:br>
            <a:r>
              <a:rPr lang="fi-FI" sz="1100" dirty="0" smtClean="0"/>
              <a:t>Hoitopalkkio </a:t>
            </a:r>
            <a:r>
              <a:rPr lang="fi-FI" sz="1100" dirty="0"/>
              <a:t>on </a:t>
            </a:r>
            <a:r>
              <a:rPr lang="fi-FI" sz="1100" dirty="0" smtClean="0"/>
              <a:t>v.2018 vähintään 392,57 €/kk.</a:t>
            </a:r>
            <a:r>
              <a:rPr lang="fi-FI" sz="1100" dirty="0"/>
              <a:t/>
            </a:r>
            <a:br>
              <a:rPr lang="fi-FI" sz="1100" dirty="0"/>
            </a:br>
            <a:r>
              <a:rPr lang="fi-FI" sz="1100" dirty="0"/>
              <a:t>Jos omaishoitaja on hoidollisesti raskaan siirtymävaiheen aikana lyhytaikaisesti estynyt tekemästä omaa tai toisen työtä, palkkio on vähintään </a:t>
            </a:r>
            <a:r>
              <a:rPr lang="fi-FI" sz="1100" dirty="0" smtClean="0"/>
              <a:t>785,14€/kk.</a:t>
            </a:r>
            <a:r>
              <a:rPr lang="fi-FI" sz="1100" dirty="0"/>
              <a:t/>
            </a:r>
            <a:br>
              <a:rPr lang="fi-FI" sz="1100" dirty="0"/>
            </a:br>
            <a:r>
              <a:rPr lang="fi-FI" sz="1100" dirty="0" smtClean="0"/>
              <a:t/>
            </a:r>
            <a:br>
              <a:rPr lang="fi-FI" sz="1100" dirty="0" smtClean="0"/>
            </a:br>
            <a:r>
              <a:rPr lang="fi-FI" sz="2400" b="1" dirty="0" smtClean="0"/>
              <a:t>1. Omaishoidon hoitopalkkio</a:t>
            </a:r>
            <a:r>
              <a:rPr lang="fi-FI" sz="2400" dirty="0"/>
              <a:t/>
            </a:r>
            <a:br>
              <a:rPr lang="fi-FI" sz="2400" dirty="0"/>
            </a:br>
            <a:endParaRPr lang="fi-FI" sz="2400" dirty="0"/>
          </a:p>
        </p:txBody>
      </p:sp>
      <p:sp>
        <p:nvSpPr>
          <p:cNvPr id="3" name="Sisällön paikkamerkki 2"/>
          <p:cNvSpPr>
            <a:spLocks noGrp="1"/>
          </p:cNvSpPr>
          <p:nvPr>
            <p:ph idx="1"/>
          </p:nvPr>
        </p:nvSpPr>
        <p:spPr>
          <a:xfrm>
            <a:off x="491698" y="1916832"/>
            <a:ext cx="8229600" cy="4392489"/>
          </a:xfrm>
        </p:spPr>
        <p:txBody>
          <a:bodyPr/>
          <a:lstStyle/>
          <a:p>
            <a:r>
              <a:rPr lang="fi-FI" sz="2000" dirty="0" smtClean="0"/>
              <a:t>Aikuiset: </a:t>
            </a:r>
          </a:p>
          <a:p>
            <a:pPr marL="0" indent="0">
              <a:buNone/>
            </a:pPr>
            <a:r>
              <a:rPr lang="fi-FI" sz="2000" dirty="0"/>
              <a:t>	</a:t>
            </a:r>
            <a:r>
              <a:rPr lang="fi-FI" sz="2000" dirty="0" smtClean="0"/>
              <a:t>-Ennaltaehkäisevä tukiluokka </a:t>
            </a:r>
            <a:r>
              <a:rPr lang="fi-FI" sz="1600" dirty="0" smtClean="0"/>
              <a:t>- lähes päivittäin, tukiluokka I ei täyty </a:t>
            </a:r>
          </a:p>
          <a:p>
            <a:pPr marL="0" indent="0">
              <a:buNone/>
            </a:pPr>
            <a:r>
              <a:rPr lang="fi-FI" sz="2000" dirty="0"/>
              <a:t>	</a:t>
            </a:r>
            <a:r>
              <a:rPr lang="fi-FI" sz="2000" dirty="0" smtClean="0"/>
              <a:t>-Tukiluokka I  - </a:t>
            </a:r>
            <a:r>
              <a:rPr lang="fi-FI" sz="1600" dirty="0" smtClean="0"/>
              <a:t>toistuva, hoidon tarve ei edellytä asumista samassa taloudessa </a:t>
            </a:r>
          </a:p>
          <a:p>
            <a:pPr marL="0" indent="0">
              <a:buNone/>
            </a:pPr>
            <a:r>
              <a:rPr lang="fi-FI" sz="2000" dirty="0"/>
              <a:t>	</a:t>
            </a:r>
            <a:r>
              <a:rPr lang="fi-FI" sz="2000" dirty="0" smtClean="0"/>
              <a:t>-Tukiluokka II - </a:t>
            </a:r>
            <a:r>
              <a:rPr lang="fi-FI" sz="1600" dirty="0" smtClean="0"/>
              <a:t>lähes jatkuvasti</a:t>
            </a:r>
            <a:r>
              <a:rPr lang="fi-FI" sz="2000" dirty="0" smtClean="0"/>
              <a:t>, </a:t>
            </a:r>
            <a:r>
              <a:rPr lang="fi-FI" sz="1600" dirty="0" smtClean="0"/>
              <a:t>hoidon tarve edellyttää asumista samassa 			taloudessa	</a:t>
            </a:r>
          </a:p>
          <a:p>
            <a:pPr marL="0" indent="0">
              <a:buNone/>
            </a:pPr>
            <a:r>
              <a:rPr lang="fi-FI" sz="2000" dirty="0"/>
              <a:t>	</a:t>
            </a:r>
            <a:r>
              <a:rPr lang="fi-FI" sz="2000" dirty="0" smtClean="0"/>
              <a:t>-Tukiluokka III </a:t>
            </a:r>
            <a:r>
              <a:rPr lang="fi-FI" sz="1600" dirty="0" smtClean="0"/>
              <a:t>– runsaasti, yöaikainen hoidontarve</a:t>
            </a:r>
          </a:p>
          <a:p>
            <a:r>
              <a:rPr lang="fi-FI" sz="2000" dirty="0" smtClean="0"/>
              <a:t>Lapset ja nuoret (alle 18-vuotiaat):</a:t>
            </a:r>
            <a:r>
              <a:rPr lang="fi-FI" sz="1600" dirty="0" smtClean="0"/>
              <a:t>Lapsen ikätasosta poikkeava </a:t>
            </a:r>
            <a:r>
              <a:rPr lang="fi-FI" sz="1600" dirty="0" err="1" smtClean="0"/>
              <a:t>hoivan,huolenpidon</a:t>
            </a:r>
            <a:r>
              <a:rPr lang="fi-FI" sz="1600" dirty="0" smtClean="0"/>
              <a:t>, ohjauksen ja valvonnan tarve. Hoitoisuuspisteet ei enää v.2018 määräävänä tekijänä.</a:t>
            </a:r>
          </a:p>
          <a:p>
            <a:pPr marL="0" indent="0">
              <a:buNone/>
            </a:pPr>
            <a:r>
              <a:rPr lang="fi-FI" sz="2000" dirty="0"/>
              <a:t>	</a:t>
            </a:r>
            <a:r>
              <a:rPr lang="fi-FI" sz="2000" dirty="0" smtClean="0"/>
              <a:t>-Tukiluokka I  </a:t>
            </a:r>
          </a:p>
          <a:p>
            <a:pPr marL="0" indent="0">
              <a:buNone/>
            </a:pPr>
            <a:r>
              <a:rPr lang="fi-FI" sz="2000" dirty="0"/>
              <a:t>	</a:t>
            </a:r>
            <a:r>
              <a:rPr lang="fi-FI" sz="2000" dirty="0" smtClean="0"/>
              <a:t>-Tukiluokka II </a:t>
            </a:r>
          </a:p>
          <a:p>
            <a:pPr marL="0" indent="0">
              <a:buNone/>
            </a:pPr>
            <a:r>
              <a:rPr lang="fi-FI" sz="2000" dirty="0"/>
              <a:t>	</a:t>
            </a:r>
            <a:r>
              <a:rPr lang="fi-FI" sz="2000" dirty="0" smtClean="0"/>
              <a:t>-Tukiluokka III – </a:t>
            </a:r>
            <a:r>
              <a:rPr lang="fi-FI" sz="1600" dirty="0" smtClean="0"/>
              <a:t>yöaikainen hoidontarve</a:t>
            </a:r>
          </a:p>
          <a:p>
            <a:r>
              <a:rPr lang="fi-FI" sz="2000" dirty="0" smtClean="0"/>
              <a:t>Hoidollisesti raskas siirtymävaihe (saattohoito tai lyhytaikainen runsaan avun tarve)</a:t>
            </a:r>
          </a:p>
          <a:p>
            <a:pPr marL="0" indent="0">
              <a:buNone/>
            </a:pPr>
            <a:r>
              <a:rPr lang="fi-FI" sz="2000" dirty="0"/>
              <a:t>	</a:t>
            </a:r>
            <a:endParaRPr lang="fi-FI" sz="2000" dirty="0" smtClean="0"/>
          </a:p>
          <a:p>
            <a:pPr marL="0" indent="0">
              <a:buNone/>
            </a:pPr>
            <a:r>
              <a:rPr lang="fi-FI" sz="2000" dirty="0"/>
              <a:t>	</a:t>
            </a:r>
            <a:endParaRPr lang="fi-FI" sz="2000" dirty="0" smtClean="0"/>
          </a:p>
          <a:p>
            <a:pPr marL="0" indent="0">
              <a:buNone/>
            </a:pPr>
            <a:r>
              <a:rPr lang="fi-FI" sz="2000" dirty="0"/>
              <a:t>	</a:t>
            </a:r>
            <a:endParaRPr lang="fi-FI" sz="2000" dirty="0" smtClean="0"/>
          </a:p>
          <a:p>
            <a:pPr marL="0" indent="0">
              <a:buNone/>
            </a:pPr>
            <a:r>
              <a:rPr lang="fi-FI" dirty="0"/>
              <a:t>	</a:t>
            </a:r>
          </a:p>
        </p:txBody>
      </p:sp>
      <p:sp>
        <p:nvSpPr>
          <p:cNvPr id="4" name="Alatunnisteen paikkamerkki 3"/>
          <p:cNvSpPr>
            <a:spLocks noGrp="1"/>
          </p:cNvSpPr>
          <p:nvPr>
            <p:ph type="ftr" sz="quarter" idx="11"/>
          </p:nvPr>
        </p:nvSpPr>
        <p:spPr/>
        <p:txBody>
          <a:bodyPr/>
          <a:lstStyle/>
          <a:p>
            <a:r>
              <a:rPr lang="fi-FI" smtClean="0"/>
              <a:t>ETELÄ-KARJALAN SOSIAALI- JA TERVEYSPIIRI</a:t>
            </a:r>
            <a:endParaRPr lang="fi-FI" dirty="0"/>
          </a:p>
        </p:txBody>
      </p:sp>
      <p:sp>
        <p:nvSpPr>
          <p:cNvPr id="5" name="Päivämäärän paikkamerkki 4"/>
          <p:cNvSpPr>
            <a:spLocks noGrp="1"/>
          </p:cNvSpPr>
          <p:nvPr>
            <p:ph type="dt" sz="half" idx="10"/>
          </p:nvPr>
        </p:nvSpPr>
        <p:spPr/>
        <p:txBody>
          <a:bodyPr/>
          <a:lstStyle/>
          <a:p>
            <a:fld id="{F3CFB9D1-6F41-472A-83E3-ACB51642FBA3}" type="datetime1">
              <a:rPr lang="fi-FI" smtClean="0"/>
              <a:t>10.12.2018</a:t>
            </a:fld>
            <a:endParaRPr lang="fi-FI" dirty="0"/>
          </a:p>
        </p:txBody>
      </p:sp>
      <p:sp>
        <p:nvSpPr>
          <p:cNvPr id="6" name="Dian numeron paikkamerkki 5"/>
          <p:cNvSpPr>
            <a:spLocks noGrp="1"/>
          </p:cNvSpPr>
          <p:nvPr>
            <p:ph type="sldNum" sz="quarter" idx="12"/>
          </p:nvPr>
        </p:nvSpPr>
        <p:spPr/>
        <p:txBody>
          <a:bodyPr/>
          <a:lstStyle/>
          <a:p>
            <a:fld id="{7CCA48EC-F155-4776-813B-25E135F0F5A7}" type="slidenum">
              <a:rPr lang="fi-FI" smtClean="0"/>
              <a:pPr/>
              <a:t>12</a:t>
            </a:fld>
            <a:endParaRPr lang="fi-FI" dirty="0"/>
          </a:p>
        </p:txBody>
      </p:sp>
    </p:spTree>
    <p:extLst>
      <p:ext uri="{BB962C8B-B14F-4D97-AF65-F5344CB8AC3E}">
        <p14:creationId xmlns:p14="http://schemas.microsoft.com/office/powerpoint/2010/main" val="28512909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fi-FI" sz="1200" b="1" i="1" dirty="0" smtClean="0">
                <a:solidFill>
                  <a:schemeClr val="tx1"/>
                </a:solidFill>
              </a:rPr>
              <a:t>4 § Omaishoitajalle järjestettävä vapaa</a:t>
            </a:r>
            <a:br>
              <a:rPr lang="fi-FI" sz="1200" b="1" i="1" dirty="0" smtClean="0">
                <a:solidFill>
                  <a:schemeClr val="tx1"/>
                </a:solidFill>
              </a:rPr>
            </a:br>
            <a:r>
              <a:rPr lang="fi-FI" sz="1200" i="1" dirty="0" smtClean="0">
                <a:solidFill>
                  <a:schemeClr val="tx1"/>
                </a:solidFill>
              </a:rPr>
              <a:t>Omaishoitajalla on oikeus pitää vapaata vähintään kaksi vuorokautta kalenterikuukautta kohti. Omaishoitajalla on oikeus pitää vapaata vähintään kolme vuorokautta kalenterikuukautta kohti, jos hän on yhtäjaksoisesti tai vähäisin keskeytyksin sidottu hoitoon </a:t>
            </a:r>
            <a:r>
              <a:rPr lang="fi-FI" sz="1200" dirty="0" smtClean="0">
                <a:solidFill>
                  <a:schemeClr val="tx1"/>
                </a:solidFill>
              </a:rPr>
              <a:t>ympärivuorokautisesti tai jatkuvasti päivittäin. </a:t>
            </a:r>
            <a:br>
              <a:rPr lang="fi-FI" sz="1200" dirty="0" smtClean="0">
                <a:solidFill>
                  <a:schemeClr val="tx1"/>
                </a:solidFill>
              </a:rPr>
            </a:br>
            <a:r>
              <a:rPr lang="fi-FI" sz="2800" dirty="0" smtClean="0"/>
              <a:t>2. </a:t>
            </a:r>
            <a:r>
              <a:rPr lang="fi-FI" sz="2800" b="1" dirty="0" smtClean="0"/>
              <a:t>Omaishoitajalle järjestettävä vapaa:</a:t>
            </a:r>
            <a:endParaRPr lang="fi-FI" sz="2800" b="1" dirty="0"/>
          </a:p>
        </p:txBody>
      </p:sp>
      <p:sp>
        <p:nvSpPr>
          <p:cNvPr id="3" name="Sisällön paikkamerkki 2"/>
          <p:cNvSpPr>
            <a:spLocks noGrp="1"/>
          </p:cNvSpPr>
          <p:nvPr>
            <p:ph idx="1"/>
          </p:nvPr>
        </p:nvSpPr>
        <p:spPr/>
        <p:txBody>
          <a:bodyPr/>
          <a:lstStyle/>
          <a:p>
            <a:r>
              <a:rPr lang="fi-FI" sz="1400" dirty="0" smtClean="0"/>
              <a:t>Vapaapäiväoikeuden muodostuminen:</a:t>
            </a:r>
          </a:p>
          <a:p>
            <a:pPr marL="0" indent="0">
              <a:buNone/>
            </a:pPr>
            <a:r>
              <a:rPr lang="fi-FI" sz="1400" dirty="0" smtClean="0"/>
              <a:t>	- Ennaltaehkäisevä tukiluokka </a:t>
            </a:r>
            <a:r>
              <a:rPr lang="fi-FI" sz="1400" dirty="0" smtClean="0">
                <a:sym typeface="Wingdings" panose="05000000000000000000" pitchFamily="2" charset="2"/>
              </a:rPr>
              <a:t> 2 pv/kk</a:t>
            </a:r>
          </a:p>
          <a:p>
            <a:pPr marL="0" indent="0">
              <a:buNone/>
            </a:pPr>
            <a:r>
              <a:rPr lang="fi-FI" sz="1400" dirty="0">
                <a:sym typeface="Wingdings" panose="05000000000000000000" pitchFamily="2" charset="2"/>
              </a:rPr>
              <a:t>	</a:t>
            </a:r>
            <a:r>
              <a:rPr lang="fi-FI" sz="1400" dirty="0" smtClean="0">
                <a:sym typeface="Wingdings" panose="05000000000000000000" pitchFamily="2" charset="2"/>
              </a:rPr>
              <a:t>- Aikuisten ja lasten (alle 18 v.) tukiluokat I - III 3 pv/kk, mikäli kotihoitopäiviä on vähintään 15 	pv/kk</a:t>
            </a:r>
          </a:p>
          <a:p>
            <a:pPr marL="0" indent="0">
              <a:buNone/>
            </a:pPr>
            <a:r>
              <a:rPr lang="fi-FI" sz="1400" dirty="0" smtClean="0"/>
              <a:t>	- Aikuisten ja lasten (alle 18 v.) tukiluokat I - III</a:t>
            </a:r>
            <a:r>
              <a:rPr lang="fi-FI" sz="1400" dirty="0" smtClean="0">
                <a:sym typeface="Wingdings" panose="05000000000000000000" pitchFamily="2" charset="2"/>
              </a:rPr>
              <a:t> 2 pv/kk, mikäli kotihoitopäiviä on alle 15 pv/kk </a:t>
            </a:r>
          </a:p>
          <a:p>
            <a:pPr marL="0" indent="0">
              <a:buNone/>
            </a:pPr>
            <a:endParaRPr lang="fi-FI" sz="1400" dirty="0">
              <a:sym typeface="Wingdings" panose="05000000000000000000" pitchFamily="2" charset="2"/>
            </a:endParaRPr>
          </a:p>
          <a:p>
            <a:r>
              <a:rPr lang="fi-FI" sz="1400" dirty="0" smtClean="0">
                <a:sym typeface="Wingdings" panose="05000000000000000000" pitchFamily="2" charset="2"/>
              </a:rPr>
              <a:t>Vapaata ei kerry ajalta, jolta ei makseta hoitopalkkiota ( hoidon keskeytyminen yli kk:n ajaksi)</a:t>
            </a:r>
          </a:p>
          <a:p>
            <a:r>
              <a:rPr lang="fi-FI" sz="1400" dirty="0" smtClean="0">
                <a:sym typeface="Wingdings" panose="05000000000000000000" pitchFamily="2" charset="2"/>
              </a:rPr>
              <a:t>Vapaanaikainen hoito pyritään lähtökohtaisesti järjestämään avohuollon palveluna. </a:t>
            </a:r>
          </a:p>
          <a:p>
            <a:pPr marL="0" indent="0">
              <a:buNone/>
            </a:pPr>
            <a:endParaRPr lang="fi-FI" sz="1400" dirty="0">
              <a:sym typeface="Wingdings" panose="05000000000000000000" pitchFamily="2" charset="2"/>
            </a:endParaRPr>
          </a:p>
          <a:p>
            <a:r>
              <a:rPr lang="fi-FI" sz="1400" dirty="0" smtClean="0"/>
              <a:t>Vapaapäiväoikeuksien käyttötavat:</a:t>
            </a:r>
          </a:p>
          <a:p>
            <a:pPr marL="0" indent="0">
              <a:buNone/>
            </a:pPr>
            <a:r>
              <a:rPr lang="fi-FI" sz="1400" dirty="0" smtClean="0"/>
              <a:t>	- lyhytaikaisena </a:t>
            </a:r>
            <a:r>
              <a:rPr lang="fi-FI" sz="1400" dirty="0"/>
              <a:t>perhehoitona </a:t>
            </a:r>
          </a:p>
          <a:p>
            <a:pPr marL="0" indent="0">
              <a:buNone/>
            </a:pPr>
            <a:r>
              <a:rPr lang="fi-FI" sz="1400" dirty="0"/>
              <a:t>	</a:t>
            </a:r>
            <a:r>
              <a:rPr lang="fi-FI" sz="1400" dirty="0" smtClean="0"/>
              <a:t>- sijaisomaishoitona </a:t>
            </a:r>
            <a:endParaRPr lang="fi-FI" sz="1400" dirty="0"/>
          </a:p>
          <a:p>
            <a:pPr marL="0" indent="0">
              <a:buNone/>
            </a:pPr>
            <a:r>
              <a:rPr lang="fi-FI" sz="1400" dirty="0"/>
              <a:t>	</a:t>
            </a:r>
            <a:r>
              <a:rPr lang="fi-FI" sz="1400" dirty="0" smtClean="0"/>
              <a:t>- omaishoidon </a:t>
            </a:r>
            <a:r>
              <a:rPr lang="fi-FI" sz="1400" dirty="0"/>
              <a:t>palvelusetelillä </a:t>
            </a:r>
          </a:p>
          <a:p>
            <a:pPr marL="0" indent="0">
              <a:buNone/>
            </a:pPr>
            <a:r>
              <a:rPr lang="fi-FI" sz="1400" dirty="0"/>
              <a:t>	</a:t>
            </a:r>
            <a:r>
              <a:rPr lang="fi-FI" sz="1400" dirty="0" smtClean="0"/>
              <a:t>- Eksoten </a:t>
            </a:r>
            <a:r>
              <a:rPr lang="fi-FI" sz="1400" dirty="0"/>
              <a:t>päivätoimintana </a:t>
            </a:r>
          </a:p>
          <a:p>
            <a:pPr marL="0" indent="0">
              <a:buNone/>
            </a:pPr>
            <a:r>
              <a:rPr lang="fi-FI" sz="1400" dirty="0"/>
              <a:t>	</a:t>
            </a:r>
            <a:r>
              <a:rPr lang="fi-FI" sz="1400" dirty="0" smtClean="0"/>
              <a:t>- Eksoten </a:t>
            </a:r>
            <a:r>
              <a:rPr lang="fi-FI" sz="1400" dirty="0"/>
              <a:t>lyhytaikaisena hoitona </a:t>
            </a:r>
          </a:p>
          <a:p>
            <a:pPr marL="0" indent="0">
              <a:buNone/>
            </a:pPr>
            <a:r>
              <a:rPr lang="fi-FI" sz="1400" dirty="0" smtClean="0"/>
              <a:t>	sekä </a:t>
            </a:r>
            <a:endParaRPr lang="fi-FI" sz="1400" dirty="0"/>
          </a:p>
          <a:p>
            <a:pPr marL="0" indent="0">
              <a:buNone/>
            </a:pPr>
            <a:r>
              <a:rPr lang="fi-FI" sz="1400" dirty="0"/>
              <a:t>	</a:t>
            </a:r>
            <a:r>
              <a:rPr lang="fi-FI" sz="1400" dirty="0" smtClean="0"/>
              <a:t>- omaishoidon </a:t>
            </a:r>
            <a:r>
              <a:rPr lang="fi-FI" sz="1400" dirty="0"/>
              <a:t>tukitiimin sijaistustoimintana äkillisissä ja/tai lyhytaikaisissa </a:t>
            </a:r>
            <a:r>
              <a:rPr lang="fi-FI" sz="1400" dirty="0" smtClean="0"/>
              <a:t>sijaistustarpeissa </a:t>
            </a:r>
            <a:endParaRPr lang="fi-FI" sz="1400" dirty="0"/>
          </a:p>
          <a:p>
            <a:pPr marL="0" indent="0">
              <a:buNone/>
            </a:pPr>
            <a:r>
              <a:rPr lang="fi-FI" sz="1400" dirty="0"/>
              <a:t>	</a:t>
            </a:r>
            <a:r>
              <a:rPr lang="fi-FI" sz="1400" dirty="0" smtClean="0"/>
              <a:t>- perustellusta </a:t>
            </a:r>
            <a:r>
              <a:rPr lang="fi-FI" sz="1400" dirty="0"/>
              <a:t>syystä voidaan käyttää </a:t>
            </a:r>
            <a:r>
              <a:rPr lang="fi-FI" sz="1400" dirty="0" smtClean="0"/>
              <a:t>maksusitoumusta alle 18 -vuotiaille </a:t>
            </a:r>
            <a:r>
              <a:rPr lang="fi-FI" sz="1400" dirty="0"/>
              <a:t>Eksoten hyväksymissä </a:t>
            </a:r>
            <a:r>
              <a:rPr lang="fi-FI" sz="1400" dirty="0" smtClean="0"/>
              <a:t>	yksityisissä palveluntuottajien </a:t>
            </a:r>
            <a:r>
              <a:rPr lang="fi-FI" sz="1400" dirty="0"/>
              <a:t>hoitopaikoissa. </a:t>
            </a:r>
          </a:p>
          <a:p>
            <a:pPr marL="0" indent="0">
              <a:buNone/>
            </a:pPr>
            <a:endParaRPr lang="fi-FI" sz="1400" dirty="0" smtClean="0"/>
          </a:p>
          <a:p>
            <a:pPr marL="0" indent="0">
              <a:buNone/>
            </a:pPr>
            <a:r>
              <a:rPr lang="fi-FI" sz="1400" dirty="0"/>
              <a:t>	</a:t>
            </a:r>
          </a:p>
        </p:txBody>
      </p:sp>
      <p:sp>
        <p:nvSpPr>
          <p:cNvPr id="4" name="Alatunnisteen paikkamerkki 3"/>
          <p:cNvSpPr>
            <a:spLocks noGrp="1"/>
          </p:cNvSpPr>
          <p:nvPr>
            <p:ph type="ftr" sz="quarter" idx="11"/>
          </p:nvPr>
        </p:nvSpPr>
        <p:spPr/>
        <p:txBody>
          <a:bodyPr/>
          <a:lstStyle/>
          <a:p>
            <a:r>
              <a:rPr lang="fi-FI" smtClean="0"/>
              <a:t>ETELÄ-KARJALAN SOSIAALI- JA TERVEYSPIIRI</a:t>
            </a:r>
            <a:endParaRPr lang="fi-FI" dirty="0"/>
          </a:p>
        </p:txBody>
      </p:sp>
      <p:sp>
        <p:nvSpPr>
          <p:cNvPr id="5" name="Päivämäärän paikkamerkki 4"/>
          <p:cNvSpPr>
            <a:spLocks noGrp="1"/>
          </p:cNvSpPr>
          <p:nvPr>
            <p:ph type="dt" sz="half" idx="10"/>
          </p:nvPr>
        </p:nvSpPr>
        <p:spPr/>
        <p:txBody>
          <a:bodyPr/>
          <a:lstStyle/>
          <a:p>
            <a:fld id="{F3CFB9D1-6F41-472A-83E3-ACB51642FBA3}" type="datetime1">
              <a:rPr lang="fi-FI" smtClean="0"/>
              <a:t>10.12.2018</a:t>
            </a:fld>
            <a:endParaRPr lang="fi-FI" dirty="0"/>
          </a:p>
        </p:txBody>
      </p:sp>
      <p:sp>
        <p:nvSpPr>
          <p:cNvPr id="6" name="Dian numeron paikkamerkki 5"/>
          <p:cNvSpPr>
            <a:spLocks noGrp="1"/>
          </p:cNvSpPr>
          <p:nvPr>
            <p:ph type="sldNum" sz="quarter" idx="12"/>
          </p:nvPr>
        </p:nvSpPr>
        <p:spPr/>
        <p:txBody>
          <a:bodyPr/>
          <a:lstStyle/>
          <a:p>
            <a:fld id="{7CCA48EC-F155-4776-813B-25E135F0F5A7}" type="slidenum">
              <a:rPr lang="fi-FI" smtClean="0"/>
              <a:pPr/>
              <a:t>13</a:t>
            </a:fld>
            <a:endParaRPr lang="fi-FI" dirty="0"/>
          </a:p>
        </p:txBody>
      </p:sp>
    </p:spTree>
    <p:extLst>
      <p:ext uri="{BB962C8B-B14F-4D97-AF65-F5344CB8AC3E}">
        <p14:creationId xmlns:p14="http://schemas.microsoft.com/office/powerpoint/2010/main" val="41412771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199" y="116632"/>
            <a:ext cx="7210425" cy="1872208"/>
          </a:xfrm>
        </p:spPr>
        <p:style>
          <a:lnRef idx="2">
            <a:schemeClr val="dk1"/>
          </a:lnRef>
          <a:fillRef idx="1">
            <a:schemeClr val="lt1"/>
          </a:fillRef>
          <a:effectRef idx="0">
            <a:schemeClr val="dk1"/>
          </a:effectRef>
          <a:fontRef idx="minor">
            <a:schemeClr val="dk1"/>
          </a:fontRef>
        </p:style>
        <p:txBody>
          <a:bodyPr/>
          <a:lstStyle/>
          <a:p>
            <a:r>
              <a:rPr lang="fi-FI" sz="2400" b="1" dirty="0" smtClean="0"/>
              <a:t/>
            </a:r>
            <a:br>
              <a:rPr lang="fi-FI" sz="2400" b="1" dirty="0" smtClean="0"/>
            </a:br>
            <a:r>
              <a:rPr lang="fi-FI" sz="1200" b="1" i="1" dirty="0"/>
              <a:t>3 a </a:t>
            </a:r>
            <a:r>
              <a:rPr lang="fi-FI" sz="1200" b="1" i="1" dirty="0" smtClean="0"/>
              <a:t>§</a:t>
            </a:r>
            <a:r>
              <a:rPr lang="fi-FI" sz="1200" b="1" i="1" dirty="0"/>
              <a:t/>
            </a:r>
            <a:br>
              <a:rPr lang="fi-FI" sz="1200" b="1" i="1" dirty="0"/>
            </a:br>
            <a:r>
              <a:rPr lang="fi-FI" sz="1200" b="1" i="1" dirty="0"/>
              <a:t>Omaishoitajan hoitotehtävää tukevat palvelut</a:t>
            </a:r>
            <a:br>
              <a:rPr lang="fi-FI" sz="1200" b="1" i="1" dirty="0"/>
            </a:br>
            <a:r>
              <a:rPr lang="fi-FI" sz="1200" i="1" dirty="0"/>
              <a:t>Kunnan on tarvittaessa järjestettävä omaishoitajalle valmennusta ja koulutusta hoitotehtävää varten.</a:t>
            </a:r>
            <a:br>
              <a:rPr lang="fi-FI" sz="1200" i="1" dirty="0"/>
            </a:br>
            <a:r>
              <a:rPr lang="fi-FI" sz="1200" i="1" dirty="0"/>
              <a:t>Kunnan on tarvittaessa järjestettävä omaishoitajalle hyvinvointi- ja terveystarkastuksia sekä hänen hyvinvointiaan ja hoitotehtäväänsä tukevia sosiaali- ja terveyspalveluja.</a:t>
            </a:r>
            <a:br>
              <a:rPr lang="fi-FI" sz="1200" i="1" dirty="0"/>
            </a:br>
            <a:r>
              <a:rPr lang="fi-FI" sz="1200" i="1" dirty="0" smtClean="0"/>
              <a:t/>
            </a:r>
            <a:br>
              <a:rPr lang="fi-FI" sz="1200" i="1" dirty="0" smtClean="0"/>
            </a:br>
            <a:r>
              <a:rPr lang="fi-FI" sz="2400" b="1" i="1" dirty="0" smtClean="0"/>
              <a:t>3. </a:t>
            </a:r>
            <a:r>
              <a:rPr lang="fi-FI" sz="2400" b="1" dirty="0" smtClean="0"/>
              <a:t>Omaishoitajan </a:t>
            </a:r>
            <a:r>
              <a:rPr lang="fi-FI" sz="2400" b="1" dirty="0"/>
              <a:t>hoitotehtävää </a:t>
            </a:r>
            <a:r>
              <a:rPr lang="fi-FI" sz="2400" b="1" dirty="0" smtClean="0"/>
              <a:t>tukevat palvelut:</a:t>
            </a:r>
            <a:r>
              <a:rPr lang="fi-FI" sz="2400" dirty="0"/>
              <a:t/>
            </a:r>
            <a:br>
              <a:rPr lang="fi-FI" sz="2400" dirty="0"/>
            </a:br>
            <a:endParaRPr lang="fi-FI" sz="2400" dirty="0"/>
          </a:p>
        </p:txBody>
      </p:sp>
      <p:sp>
        <p:nvSpPr>
          <p:cNvPr id="3" name="Sisällön paikkamerkki 2"/>
          <p:cNvSpPr>
            <a:spLocks noGrp="1"/>
          </p:cNvSpPr>
          <p:nvPr>
            <p:ph idx="1"/>
          </p:nvPr>
        </p:nvSpPr>
        <p:spPr>
          <a:xfrm>
            <a:off x="455890" y="2348880"/>
            <a:ext cx="8229600" cy="3744417"/>
          </a:xfrm>
        </p:spPr>
        <p:txBody>
          <a:bodyPr/>
          <a:lstStyle/>
          <a:p>
            <a:pPr marL="0" indent="0">
              <a:buNone/>
            </a:pPr>
            <a:r>
              <a:rPr lang="fi-FI" sz="2000" b="1" dirty="0" smtClean="0"/>
              <a:t>a) </a:t>
            </a:r>
            <a:r>
              <a:rPr lang="fi-FI" sz="1800" b="1" dirty="0" smtClean="0"/>
              <a:t>Omaishoitajalle </a:t>
            </a:r>
            <a:r>
              <a:rPr lang="fi-FI" sz="1800" b="1" dirty="0"/>
              <a:t>järjestettävä koulutus ja </a:t>
            </a:r>
            <a:r>
              <a:rPr lang="fi-FI" sz="1800" b="1" dirty="0" smtClean="0"/>
              <a:t>valmennus</a:t>
            </a:r>
          </a:p>
          <a:p>
            <a:pPr marL="0" indent="0">
              <a:buNone/>
            </a:pPr>
            <a:endParaRPr lang="fi-FI" sz="1800" dirty="0"/>
          </a:p>
          <a:p>
            <a:pPr marL="0" indent="0">
              <a:buNone/>
            </a:pPr>
            <a:r>
              <a:rPr lang="fi-FI" sz="1800" dirty="0"/>
              <a:t>	</a:t>
            </a:r>
            <a:r>
              <a:rPr lang="fi-FI" sz="1800" dirty="0" smtClean="0"/>
              <a:t>- Yksilöllinen</a:t>
            </a:r>
            <a:r>
              <a:rPr lang="fi-FI" sz="1800" dirty="0"/>
              <a:t>, tarpeen mukainen valmennus, sisältö omaishoitoperhettä </a:t>
            </a:r>
            <a:r>
              <a:rPr lang="fi-FI" sz="1800" dirty="0" smtClean="0"/>
              <a:t>	kuunnellen </a:t>
            </a:r>
            <a:r>
              <a:rPr lang="fi-FI" sz="1800" dirty="0">
                <a:sym typeface="Wingdings" panose="05000000000000000000" pitchFamily="2" charset="2"/>
              </a:rPr>
              <a:t> </a:t>
            </a:r>
            <a:r>
              <a:rPr lang="fi-FI" sz="1800" dirty="0"/>
              <a:t>palveluohjaaja järjestää tarvittavat ammattilaiset </a:t>
            </a:r>
            <a:r>
              <a:rPr lang="fi-FI" sz="1800" dirty="0" smtClean="0"/>
              <a:t>	valmennusjaksolle</a:t>
            </a:r>
            <a:endParaRPr lang="fi-FI" sz="1800" dirty="0"/>
          </a:p>
          <a:p>
            <a:pPr marL="0" indent="0">
              <a:buNone/>
            </a:pPr>
            <a:r>
              <a:rPr lang="fi-FI" sz="1800" dirty="0"/>
              <a:t>	</a:t>
            </a:r>
            <a:r>
              <a:rPr lang="fi-FI" sz="1800" dirty="0" smtClean="0"/>
              <a:t>- Yhteistyö </a:t>
            </a:r>
            <a:r>
              <a:rPr lang="fi-FI" sz="1800" dirty="0"/>
              <a:t>järjestöjen ja yksityisten palveluntuottajien kanssa. </a:t>
            </a:r>
            <a:r>
              <a:rPr lang="fi-FI" sz="1800" dirty="0" smtClean="0"/>
              <a:t>(esim</a:t>
            </a:r>
            <a:r>
              <a:rPr lang="fi-FI" sz="1800" dirty="0"/>
              <a:t>. </a:t>
            </a:r>
            <a:r>
              <a:rPr lang="fi-FI" sz="1800" dirty="0" smtClean="0"/>
              <a:t>Etelä-	Karjalan omaiset </a:t>
            </a:r>
            <a:r>
              <a:rPr lang="fi-FI" sz="1800" dirty="0"/>
              <a:t>ja läheiset </a:t>
            </a:r>
            <a:r>
              <a:rPr lang="fi-FI" sz="1800" dirty="0" smtClean="0"/>
              <a:t>ry)</a:t>
            </a:r>
          </a:p>
          <a:p>
            <a:pPr marL="0" indent="0">
              <a:buNone/>
            </a:pPr>
            <a:endParaRPr lang="fi-FI" sz="1800" dirty="0" smtClean="0"/>
          </a:p>
          <a:p>
            <a:pPr marL="0" indent="0">
              <a:buNone/>
            </a:pPr>
            <a:r>
              <a:rPr lang="fi-FI" sz="1800" b="1" dirty="0" smtClean="0"/>
              <a:t>b) Omaishoitajan hyvinvointi- ja terveystarkastukset</a:t>
            </a:r>
            <a:endParaRPr lang="fi-FI" sz="1800" b="1" dirty="0"/>
          </a:p>
          <a:p>
            <a:pPr marL="0" indent="0">
              <a:buNone/>
            </a:pPr>
            <a:endParaRPr lang="fi-FI" sz="1800" dirty="0" smtClean="0"/>
          </a:p>
          <a:p>
            <a:pPr marL="0" indent="0">
              <a:buNone/>
            </a:pPr>
            <a:endParaRPr lang="fi-FI" sz="2000" b="1" dirty="0"/>
          </a:p>
        </p:txBody>
      </p:sp>
      <p:sp>
        <p:nvSpPr>
          <p:cNvPr id="4" name="Alatunnisteen paikkamerkki 3"/>
          <p:cNvSpPr>
            <a:spLocks noGrp="1"/>
          </p:cNvSpPr>
          <p:nvPr>
            <p:ph type="ftr" sz="quarter" idx="11"/>
          </p:nvPr>
        </p:nvSpPr>
        <p:spPr/>
        <p:txBody>
          <a:bodyPr/>
          <a:lstStyle/>
          <a:p>
            <a:r>
              <a:rPr lang="fi-FI" smtClean="0"/>
              <a:t>ETELÄ-KARJALAN SOSIAALI- JA TERVEYSPIIRI</a:t>
            </a:r>
            <a:endParaRPr lang="fi-FI" dirty="0"/>
          </a:p>
        </p:txBody>
      </p:sp>
      <p:sp>
        <p:nvSpPr>
          <p:cNvPr id="5" name="Päivämäärän paikkamerkki 4"/>
          <p:cNvSpPr>
            <a:spLocks noGrp="1"/>
          </p:cNvSpPr>
          <p:nvPr>
            <p:ph type="dt" sz="half" idx="10"/>
          </p:nvPr>
        </p:nvSpPr>
        <p:spPr/>
        <p:txBody>
          <a:bodyPr/>
          <a:lstStyle/>
          <a:p>
            <a:fld id="{F3CFB9D1-6F41-472A-83E3-ACB51642FBA3}" type="datetime1">
              <a:rPr lang="fi-FI" smtClean="0"/>
              <a:t>10.12.2018</a:t>
            </a:fld>
            <a:endParaRPr lang="fi-FI" dirty="0"/>
          </a:p>
        </p:txBody>
      </p:sp>
      <p:sp>
        <p:nvSpPr>
          <p:cNvPr id="6" name="Dian numeron paikkamerkki 5"/>
          <p:cNvSpPr>
            <a:spLocks noGrp="1"/>
          </p:cNvSpPr>
          <p:nvPr>
            <p:ph type="sldNum" sz="quarter" idx="12"/>
          </p:nvPr>
        </p:nvSpPr>
        <p:spPr/>
        <p:txBody>
          <a:bodyPr/>
          <a:lstStyle/>
          <a:p>
            <a:fld id="{7CCA48EC-F155-4776-813B-25E135F0F5A7}" type="slidenum">
              <a:rPr lang="fi-FI" smtClean="0"/>
              <a:pPr/>
              <a:t>14</a:t>
            </a:fld>
            <a:endParaRPr lang="fi-FI" dirty="0"/>
          </a:p>
        </p:txBody>
      </p:sp>
    </p:spTree>
    <p:extLst>
      <p:ext uri="{BB962C8B-B14F-4D97-AF65-F5344CB8AC3E}">
        <p14:creationId xmlns:p14="http://schemas.microsoft.com/office/powerpoint/2010/main" val="12206671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199" y="274638"/>
            <a:ext cx="5180291" cy="942916"/>
          </a:xfrm>
        </p:spPr>
        <p:style>
          <a:lnRef idx="2">
            <a:schemeClr val="dk1"/>
          </a:lnRef>
          <a:fillRef idx="1">
            <a:schemeClr val="lt1"/>
          </a:fillRef>
          <a:effectRef idx="0">
            <a:schemeClr val="dk1"/>
          </a:effectRef>
          <a:fontRef idx="minor">
            <a:schemeClr val="dk1"/>
          </a:fontRef>
        </p:style>
        <p:txBody>
          <a:bodyPr/>
          <a:lstStyle/>
          <a:p>
            <a:r>
              <a:rPr lang="fi-FI" b="1" dirty="0" smtClean="0"/>
              <a:t>Valmennuksen sisältö:</a:t>
            </a:r>
            <a:endParaRPr lang="fi-FI" b="1" dirty="0"/>
          </a:p>
        </p:txBody>
      </p:sp>
      <p:sp>
        <p:nvSpPr>
          <p:cNvPr id="3" name="Sisällön paikkamerkki 2"/>
          <p:cNvSpPr>
            <a:spLocks noGrp="1"/>
          </p:cNvSpPr>
          <p:nvPr>
            <p:ph idx="1"/>
          </p:nvPr>
        </p:nvSpPr>
        <p:spPr>
          <a:xfrm>
            <a:off x="457200" y="1340768"/>
            <a:ext cx="8229600" cy="5040559"/>
          </a:xfrm>
        </p:spPr>
        <p:txBody>
          <a:bodyPr/>
          <a:lstStyle/>
          <a:p>
            <a:r>
              <a:rPr lang="fi-FI" sz="1600" b="1" dirty="0" smtClean="0"/>
              <a:t>Etäyhteyslaite</a:t>
            </a:r>
            <a:endParaRPr lang="fi-FI" sz="1600" dirty="0"/>
          </a:p>
          <a:p>
            <a:pPr marL="0" indent="0">
              <a:buNone/>
            </a:pPr>
            <a:r>
              <a:rPr lang="fi-FI" sz="1600" dirty="0">
                <a:sym typeface="Wingdings" panose="05000000000000000000" pitchFamily="2" charset="2"/>
              </a:rPr>
              <a:t>	</a:t>
            </a:r>
            <a:r>
              <a:rPr lang="fi-FI" sz="1600" dirty="0" smtClean="0">
                <a:sym typeface="Wingdings" panose="05000000000000000000" pitchFamily="2" charset="2"/>
              </a:rPr>
              <a:t>  </a:t>
            </a:r>
            <a:r>
              <a:rPr lang="fi-FI" sz="1600" dirty="0" smtClean="0"/>
              <a:t>etäyhteyden </a:t>
            </a:r>
            <a:r>
              <a:rPr lang="fi-FI" sz="1600" dirty="0"/>
              <a:t>kautta mm. </a:t>
            </a:r>
            <a:r>
              <a:rPr lang="fi-FI" sz="1600" dirty="0" smtClean="0"/>
              <a:t>tietoiskuja, omaishoitajien vertaisryhmä, kahvila 	toimintaa</a:t>
            </a:r>
            <a:r>
              <a:rPr lang="fi-FI" sz="1600" dirty="0"/>
              <a:t>, lukupiiri ym.</a:t>
            </a:r>
          </a:p>
          <a:p>
            <a:r>
              <a:rPr lang="fi-FI" sz="1600" b="1" dirty="0" smtClean="0"/>
              <a:t>Muistiasiat</a:t>
            </a:r>
            <a:endParaRPr lang="fi-FI" sz="1600" dirty="0"/>
          </a:p>
          <a:p>
            <a:pPr marL="914400" lvl="2" indent="0">
              <a:buNone/>
            </a:pPr>
            <a:r>
              <a:rPr lang="fi-FI" sz="1600" dirty="0" smtClean="0">
                <a:sym typeface="Wingdings" panose="05000000000000000000" pitchFamily="2" charset="2"/>
              </a:rPr>
              <a:t> </a:t>
            </a:r>
            <a:r>
              <a:rPr lang="fi-FI" sz="1600" dirty="0" smtClean="0"/>
              <a:t> muistihoitaja/muistikoordinaattori </a:t>
            </a:r>
            <a:r>
              <a:rPr lang="fi-FI" sz="1600" dirty="0"/>
              <a:t>tarvittaessa</a:t>
            </a:r>
          </a:p>
          <a:p>
            <a:r>
              <a:rPr lang="fi-FI" sz="1600" b="1" dirty="0" smtClean="0"/>
              <a:t>Lääkehoito </a:t>
            </a:r>
          </a:p>
          <a:p>
            <a:r>
              <a:rPr lang="fi-FI" sz="1600" b="1" dirty="0"/>
              <a:t>Apuvälineet, esteettömyys, turvallisuus </a:t>
            </a:r>
            <a:r>
              <a:rPr lang="fi-FI" sz="1600" dirty="0" smtClean="0"/>
              <a:t>                    </a:t>
            </a:r>
            <a:r>
              <a:rPr lang="fi-FI" sz="1600" dirty="0" smtClean="0">
                <a:sym typeface="Wingdings" panose="05000000000000000000" pitchFamily="2" charset="2"/>
              </a:rPr>
              <a:t> </a:t>
            </a:r>
            <a:endParaRPr lang="fi-FI" sz="1600" dirty="0" smtClean="0"/>
          </a:p>
          <a:p>
            <a:r>
              <a:rPr lang="fi-FI" sz="1600" b="1" dirty="0" smtClean="0"/>
              <a:t>Kuntoutustarpeen arvio ja ohjaus, ergonomiaohjaus </a:t>
            </a:r>
          </a:p>
          <a:p>
            <a:pPr marL="0" indent="0">
              <a:buNone/>
            </a:pPr>
            <a:r>
              <a:rPr lang="fi-FI" sz="1600" dirty="0"/>
              <a:t>	             </a:t>
            </a:r>
            <a:r>
              <a:rPr lang="fi-FI" sz="1600" dirty="0">
                <a:sym typeface="Wingdings" panose="05000000000000000000" pitchFamily="2" charset="2"/>
              </a:rPr>
              <a:t></a:t>
            </a:r>
            <a:r>
              <a:rPr lang="fi-FI" sz="1600" dirty="0"/>
              <a:t> kuntoutuksen ammattihenkilö</a:t>
            </a:r>
          </a:p>
          <a:p>
            <a:r>
              <a:rPr lang="fi-FI" sz="1600" b="1" dirty="0"/>
              <a:t>Ravitsemus</a:t>
            </a:r>
            <a:r>
              <a:rPr lang="fi-FI" sz="1600" dirty="0"/>
              <a:t>  </a:t>
            </a:r>
          </a:p>
          <a:p>
            <a:pPr marL="0" indent="0">
              <a:buNone/>
            </a:pPr>
            <a:r>
              <a:rPr lang="fi-FI" sz="1600" dirty="0"/>
              <a:t>	             </a:t>
            </a:r>
            <a:r>
              <a:rPr lang="fi-FI" sz="1600" dirty="0">
                <a:sym typeface="Wingdings" panose="05000000000000000000" pitchFamily="2" charset="2"/>
              </a:rPr>
              <a:t></a:t>
            </a:r>
            <a:r>
              <a:rPr lang="fi-FI" sz="1600" dirty="0"/>
              <a:t> tarvittaessa ravitsemusterapeutti</a:t>
            </a:r>
          </a:p>
          <a:p>
            <a:r>
              <a:rPr lang="fi-FI" sz="1600" b="1" dirty="0"/>
              <a:t>Omaishoitajan lakisääteiset vapaat ja muu </a:t>
            </a:r>
            <a:r>
              <a:rPr lang="fi-FI" sz="1600" b="1" dirty="0" err="1" smtClean="0"/>
              <a:t>palveluohjaus</a:t>
            </a:r>
            <a:endParaRPr lang="fi-FI" sz="1600" dirty="0" smtClean="0"/>
          </a:p>
          <a:p>
            <a:pPr marL="0" indent="0">
              <a:buNone/>
            </a:pPr>
            <a:endParaRPr lang="fi-FI" sz="1600" dirty="0"/>
          </a:p>
          <a:p>
            <a:r>
              <a:rPr lang="fi-FI" sz="1600" b="1" dirty="0"/>
              <a:t>Asiakkaan tarpeen mukaan muita ammattilaisia, kuten sosiaalityöntekijä, </a:t>
            </a:r>
            <a:r>
              <a:rPr lang="fi-FI" sz="1600" b="1" dirty="0" err="1"/>
              <a:t>psyk.sairaanhoitaja</a:t>
            </a:r>
            <a:r>
              <a:rPr lang="fi-FI" sz="1600" b="1" dirty="0"/>
              <a:t> ym.</a:t>
            </a:r>
          </a:p>
          <a:p>
            <a:pPr marL="0" indent="0">
              <a:buNone/>
            </a:pPr>
            <a:endParaRPr lang="fi-FI" sz="1600" dirty="0"/>
          </a:p>
          <a:p>
            <a:endParaRPr lang="fi-FI" sz="1600" b="1" dirty="0" smtClean="0"/>
          </a:p>
          <a:p>
            <a:pPr marL="0" indent="0">
              <a:buNone/>
            </a:pPr>
            <a:r>
              <a:rPr lang="fi-FI" sz="1600" b="1" dirty="0">
                <a:sym typeface="Wingdings" panose="05000000000000000000" pitchFamily="2" charset="2"/>
              </a:rPr>
              <a:t> </a:t>
            </a:r>
            <a:r>
              <a:rPr lang="fi-FI" sz="1600" b="1" dirty="0" smtClean="0">
                <a:sym typeface="Wingdings" panose="05000000000000000000" pitchFamily="2" charset="2"/>
              </a:rPr>
              <a:t>                          </a:t>
            </a:r>
            <a:r>
              <a:rPr lang="fi-FI" sz="1600" dirty="0" smtClean="0">
                <a:sym typeface="Wingdings" panose="05000000000000000000" pitchFamily="2" charset="2"/>
              </a:rPr>
              <a:t> </a:t>
            </a:r>
            <a:endParaRPr lang="fi-FI" sz="1600" dirty="0"/>
          </a:p>
        </p:txBody>
      </p:sp>
      <p:sp>
        <p:nvSpPr>
          <p:cNvPr id="4" name="Alatunnisteen paikkamerkki 3"/>
          <p:cNvSpPr>
            <a:spLocks noGrp="1"/>
          </p:cNvSpPr>
          <p:nvPr>
            <p:ph type="ftr" sz="quarter" idx="11"/>
          </p:nvPr>
        </p:nvSpPr>
        <p:spPr/>
        <p:txBody>
          <a:bodyPr/>
          <a:lstStyle/>
          <a:p>
            <a:r>
              <a:rPr lang="fi-FI" smtClean="0"/>
              <a:t>ETELÄ-KARJALAN SOSIAALI- JA TERVEYSPIIRI</a:t>
            </a:r>
            <a:endParaRPr lang="fi-FI" dirty="0"/>
          </a:p>
        </p:txBody>
      </p:sp>
      <p:sp>
        <p:nvSpPr>
          <p:cNvPr id="5" name="Päivämäärän paikkamerkki 4"/>
          <p:cNvSpPr>
            <a:spLocks noGrp="1"/>
          </p:cNvSpPr>
          <p:nvPr>
            <p:ph type="dt" sz="half" idx="10"/>
          </p:nvPr>
        </p:nvSpPr>
        <p:spPr/>
        <p:txBody>
          <a:bodyPr/>
          <a:lstStyle/>
          <a:p>
            <a:fld id="{F3CFB9D1-6F41-472A-83E3-ACB51642FBA3}" type="datetime1">
              <a:rPr lang="fi-FI" smtClean="0"/>
              <a:t>10.12.2018</a:t>
            </a:fld>
            <a:endParaRPr lang="fi-FI" dirty="0"/>
          </a:p>
        </p:txBody>
      </p:sp>
      <p:sp>
        <p:nvSpPr>
          <p:cNvPr id="6" name="Dian numeron paikkamerkki 5"/>
          <p:cNvSpPr>
            <a:spLocks noGrp="1"/>
          </p:cNvSpPr>
          <p:nvPr>
            <p:ph type="sldNum" sz="quarter" idx="12"/>
          </p:nvPr>
        </p:nvSpPr>
        <p:spPr/>
        <p:txBody>
          <a:bodyPr/>
          <a:lstStyle/>
          <a:p>
            <a:fld id="{7CCA48EC-F155-4776-813B-25E135F0F5A7}" type="slidenum">
              <a:rPr lang="fi-FI" smtClean="0"/>
              <a:pPr/>
              <a:t>15</a:t>
            </a:fld>
            <a:endParaRPr lang="fi-FI" dirty="0"/>
          </a:p>
        </p:txBody>
      </p:sp>
    </p:spTree>
    <p:extLst>
      <p:ext uri="{BB962C8B-B14F-4D97-AF65-F5344CB8AC3E}">
        <p14:creationId xmlns:p14="http://schemas.microsoft.com/office/powerpoint/2010/main" val="14128443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atunnisteen paikkamerkki 3"/>
          <p:cNvSpPr>
            <a:spLocks noGrp="1"/>
          </p:cNvSpPr>
          <p:nvPr>
            <p:ph type="ftr" sz="quarter" idx="11"/>
          </p:nvPr>
        </p:nvSpPr>
        <p:spPr/>
        <p:txBody>
          <a:bodyPr/>
          <a:lstStyle/>
          <a:p>
            <a:r>
              <a:rPr lang="fi-FI" smtClean="0"/>
              <a:t>ETELÄ-KARJALAN SOSIAALI- JA TERVEYSPIIRI</a:t>
            </a:r>
            <a:endParaRPr lang="fi-FI" dirty="0"/>
          </a:p>
        </p:txBody>
      </p:sp>
      <p:sp>
        <p:nvSpPr>
          <p:cNvPr id="5" name="Päivämäärän paikkamerkki 4"/>
          <p:cNvSpPr>
            <a:spLocks noGrp="1"/>
          </p:cNvSpPr>
          <p:nvPr>
            <p:ph type="dt" sz="half" idx="10"/>
          </p:nvPr>
        </p:nvSpPr>
        <p:spPr/>
        <p:txBody>
          <a:bodyPr/>
          <a:lstStyle/>
          <a:p>
            <a:fld id="{F3CFB9D1-6F41-472A-83E3-ACB51642FBA3}" type="datetime1">
              <a:rPr lang="fi-FI" smtClean="0"/>
              <a:t>10.12.2018</a:t>
            </a:fld>
            <a:endParaRPr lang="fi-FI" dirty="0"/>
          </a:p>
        </p:txBody>
      </p:sp>
      <p:sp>
        <p:nvSpPr>
          <p:cNvPr id="6" name="Dian numeron paikkamerkki 5"/>
          <p:cNvSpPr>
            <a:spLocks noGrp="1"/>
          </p:cNvSpPr>
          <p:nvPr>
            <p:ph type="sldNum" sz="quarter" idx="12"/>
          </p:nvPr>
        </p:nvSpPr>
        <p:spPr/>
        <p:txBody>
          <a:bodyPr/>
          <a:lstStyle/>
          <a:p>
            <a:fld id="{7CCA48EC-F155-4776-813B-25E135F0F5A7}" type="slidenum">
              <a:rPr lang="fi-FI" smtClean="0"/>
              <a:pPr/>
              <a:t>16</a:t>
            </a:fld>
            <a:endParaRPr lang="fi-FI" dirty="0"/>
          </a:p>
        </p:txBody>
      </p:sp>
      <p:pic>
        <p:nvPicPr>
          <p:cNvPr id="1026"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980728"/>
            <a:ext cx="4448701" cy="4154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kstiruutu 6"/>
          <p:cNvSpPr txBox="1"/>
          <p:nvPr/>
        </p:nvSpPr>
        <p:spPr>
          <a:xfrm>
            <a:off x="1331640" y="5444017"/>
            <a:ext cx="5677534" cy="369332"/>
          </a:xfrm>
          <a:prstGeom prst="rect">
            <a:avLst/>
          </a:prstGeom>
          <a:noFill/>
        </p:spPr>
        <p:txBody>
          <a:bodyPr wrap="square" rtlCol="0">
            <a:spAutoFit/>
          </a:bodyPr>
          <a:lstStyle/>
          <a:p>
            <a:r>
              <a:rPr lang="fi-FI" dirty="0">
                <a:latin typeface="Bookman Old Style" panose="02050604050505020204" pitchFamily="18" charset="0"/>
              </a:rPr>
              <a:t>Rauhallista Joulua ja Onnellista Uutta </a:t>
            </a:r>
            <a:r>
              <a:rPr lang="fi-FI" dirty="0" smtClean="0">
                <a:latin typeface="Bookman Old Style" panose="02050604050505020204" pitchFamily="18" charset="0"/>
              </a:rPr>
              <a:t>Vuotta!</a:t>
            </a:r>
            <a:endParaRPr lang="fi-FI" dirty="0">
              <a:latin typeface="Bookman Old Style" panose="02050604050505020204" pitchFamily="18" charset="0"/>
            </a:endParaRPr>
          </a:p>
        </p:txBody>
      </p:sp>
    </p:spTree>
    <p:extLst>
      <p:ext uri="{BB962C8B-B14F-4D97-AF65-F5344CB8AC3E}">
        <p14:creationId xmlns:p14="http://schemas.microsoft.com/office/powerpoint/2010/main" val="24661748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b="1" dirty="0" smtClean="0"/>
              <a:t>Sisältö:</a:t>
            </a:r>
            <a:endParaRPr lang="fi-FI" b="1" dirty="0"/>
          </a:p>
        </p:txBody>
      </p:sp>
      <p:sp>
        <p:nvSpPr>
          <p:cNvPr id="3" name="Sisällön paikkamerkki 2"/>
          <p:cNvSpPr>
            <a:spLocks noGrp="1"/>
          </p:cNvSpPr>
          <p:nvPr>
            <p:ph idx="1"/>
          </p:nvPr>
        </p:nvSpPr>
        <p:spPr/>
        <p:txBody>
          <a:bodyPr/>
          <a:lstStyle/>
          <a:p>
            <a:pPr marL="0" indent="0">
              <a:buNone/>
            </a:pPr>
            <a:r>
              <a:rPr lang="fi-FI" dirty="0" smtClean="0"/>
              <a:t>	</a:t>
            </a:r>
          </a:p>
          <a:p>
            <a:pPr marL="0" indent="0">
              <a:buNone/>
            </a:pPr>
            <a:r>
              <a:rPr lang="fi-FI" dirty="0"/>
              <a:t>	</a:t>
            </a:r>
            <a:r>
              <a:rPr lang="fi-FI" dirty="0" smtClean="0"/>
              <a:t>- hallinnollinen sijainti Eksoten organisaatiossa</a:t>
            </a:r>
          </a:p>
          <a:p>
            <a:pPr marL="0" indent="0">
              <a:buNone/>
            </a:pPr>
            <a:r>
              <a:rPr lang="fi-FI" dirty="0"/>
              <a:t>	</a:t>
            </a:r>
            <a:r>
              <a:rPr lang="fi-FI" dirty="0" smtClean="0"/>
              <a:t>- v.2018 tunnuslukuja</a:t>
            </a:r>
          </a:p>
          <a:p>
            <a:pPr marL="0" indent="0">
              <a:buNone/>
            </a:pPr>
            <a:r>
              <a:rPr lang="fi-FI" dirty="0" smtClean="0"/>
              <a:t> 	- päätöksenteon perusteita</a:t>
            </a:r>
          </a:p>
          <a:p>
            <a:pPr marL="0" indent="0">
              <a:buNone/>
            </a:pPr>
            <a:r>
              <a:rPr lang="fi-FI" dirty="0"/>
              <a:t>	</a:t>
            </a:r>
            <a:r>
              <a:rPr lang="fi-FI" dirty="0" smtClean="0"/>
              <a:t>- omaishoidon tuki kokonaisuutena</a:t>
            </a:r>
          </a:p>
          <a:p>
            <a:pPr marL="0" indent="0">
              <a:buNone/>
            </a:pPr>
            <a:r>
              <a:rPr lang="fi-FI" dirty="0"/>
              <a:t>	</a:t>
            </a:r>
          </a:p>
        </p:txBody>
      </p:sp>
      <p:sp>
        <p:nvSpPr>
          <p:cNvPr id="4" name="Alatunnisteen paikkamerkki 3"/>
          <p:cNvSpPr>
            <a:spLocks noGrp="1"/>
          </p:cNvSpPr>
          <p:nvPr>
            <p:ph type="ftr" sz="quarter" idx="11"/>
          </p:nvPr>
        </p:nvSpPr>
        <p:spPr/>
        <p:txBody>
          <a:bodyPr/>
          <a:lstStyle/>
          <a:p>
            <a:r>
              <a:rPr lang="fi-FI" smtClean="0"/>
              <a:t>ETELÄ-KARJALAN SOSIAALI- JA TERVEYSPIIRI</a:t>
            </a:r>
            <a:endParaRPr lang="fi-FI" dirty="0"/>
          </a:p>
        </p:txBody>
      </p:sp>
      <p:sp>
        <p:nvSpPr>
          <p:cNvPr id="5" name="Päivämäärän paikkamerkki 4"/>
          <p:cNvSpPr>
            <a:spLocks noGrp="1"/>
          </p:cNvSpPr>
          <p:nvPr>
            <p:ph type="dt" sz="half" idx="10"/>
          </p:nvPr>
        </p:nvSpPr>
        <p:spPr/>
        <p:txBody>
          <a:bodyPr/>
          <a:lstStyle/>
          <a:p>
            <a:fld id="{F3CFB9D1-6F41-472A-83E3-ACB51642FBA3}" type="datetime1">
              <a:rPr lang="fi-FI" smtClean="0"/>
              <a:t>10.12.2018</a:t>
            </a:fld>
            <a:endParaRPr lang="fi-FI" dirty="0"/>
          </a:p>
        </p:txBody>
      </p:sp>
      <p:sp>
        <p:nvSpPr>
          <p:cNvPr id="6" name="Dian numeron paikkamerkki 5"/>
          <p:cNvSpPr>
            <a:spLocks noGrp="1"/>
          </p:cNvSpPr>
          <p:nvPr>
            <p:ph type="sldNum" sz="quarter" idx="12"/>
          </p:nvPr>
        </p:nvSpPr>
        <p:spPr/>
        <p:txBody>
          <a:bodyPr/>
          <a:lstStyle/>
          <a:p>
            <a:fld id="{7CCA48EC-F155-4776-813B-25E135F0F5A7}" type="slidenum">
              <a:rPr lang="fi-FI" smtClean="0"/>
              <a:pPr/>
              <a:t>2</a:t>
            </a:fld>
            <a:endParaRPr lang="fi-FI" dirty="0"/>
          </a:p>
        </p:txBody>
      </p:sp>
    </p:spTree>
    <p:extLst>
      <p:ext uri="{BB962C8B-B14F-4D97-AF65-F5344CB8AC3E}">
        <p14:creationId xmlns:p14="http://schemas.microsoft.com/office/powerpoint/2010/main" val="21798655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isällön paikkamerkki 6"/>
          <p:cNvPicPr>
            <a:picLocks noGrp="1" noChangeAspect="1"/>
          </p:cNvPicPr>
          <p:nvPr>
            <p:ph idx="1"/>
          </p:nvPr>
        </p:nvPicPr>
        <p:blipFill>
          <a:blip r:embed="rId2"/>
          <a:stretch>
            <a:fillRect/>
          </a:stretch>
        </p:blipFill>
        <p:spPr>
          <a:xfrm>
            <a:off x="460998" y="333374"/>
            <a:ext cx="8225801" cy="5831929"/>
          </a:xfrm>
          <a:prstGeom prst="rect">
            <a:avLst/>
          </a:prstGeom>
        </p:spPr>
      </p:pic>
      <p:sp>
        <p:nvSpPr>
          <p:cNvPr id="4" name="Alatunnisteen paikkamerkki 3"/>
          <p:cNvSpPr>
            <a:spLocks noGrp="1"/>
          </p:cNvSpPr>
          <p:nvPr>
            <p:ph type="ftr" sz="quarter" idx="11"/>
          </p:nvPr>
        </p:nvSpPr>
        <p:spPr/>
        <p:txBody>
          <a:bodyPr/>
          <a:lstStyle/>
          <a:p>
            <a:r>
              <a:rPr lang="fi-FI" smtClean="0"/>
              <a:t>ETELÄ-KARJALAN SOSIAALI- JA TERVEYSPIIRI</a:t>
            </a:r>
            <a:endParaRPr lang="fi-FI" dirty="0"/>
          </a:p>
        </p:txBody>
      </p:sp>
      <p:sp>
        <p:nvSpPr>
          <p:cNvPr id="5" name="Päivämäärän paikkamerkki 4"/>
          <p:cNvSpPr>
            <a:spLocks noGrp="1"/>
          </p:cNvSpPr>
          <p:nvPr>
            <p:ph type="dt" sz="half" idx="10"/>
          </p:nvPr>
        </p:nvSpPr>
        <p:spPr/>
        <p:txBody>
          <a:bodyPr/>
          <a:lstStyle/>
          <a:p>
            <a:fld id="{F3CFB9D1-6F41-472A-83E3-ACB51642FBA3}" type="datetime1">
              <a:rPr lang="fi-FI" smtClean="0"/>
              <a:t>10.12.2018</a:t>
            </a:fld>
            <a:endParaRPr lang="fi-FI" dirty="0"/>
          </a:p>
        </p:txBody>
      </p:sp>
      <p:sp>
        <p:nvSpPr>
          <p:cNvPr id="6" name="Dian numeron paikkamerkki 5"/>
          <p:cNvSpPr>
            <a:spLocks noGrp="1"/>
          </p:cNvSpPr>
          <p:nvPr>
            <p:ph type="sldNum" sz="quarter" idx="12"/>
          </p:nvPr>
        </p:nvSpPr>
        <p:spPr/>
        <p:txBody>
          <a:bodyPr/>
          <a:lstStyle/>
          <a:p>
            <a:fld id="{7CCA48EC-F155-4776-813B-25E135F0F5A7}" type="slidenum">
              <a:rPr lang="fi-FI" smtClean="0"/>
              <a:pPr/>
              <a:t>3</a:t>
            </a:fld>
            <a:endParaRPr lang="fi-FI" dirty="0"/>
          </a:p>
        </p:txBody>
      </p:sp>
    </p:spTree>
    <p:extLst>
      <p:ext uri="{BB962C8B-B14F-4D97-AF65-F5344CB8AC3E}">
        <p14:creationId xmlns:p14="http://schemas.microsoft.com/office/powerpoint/2010/main" val="2192836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199" y="274638"/>
            <a:ext cx="7210425" cy="654881"/>
          </a:xfrm>
        </p:spPr>
        <p:style>
          <a:lnRef idx="2">
            <a:schemeClr val="dk1"/>
          </a:lnRef>
          <a:fillRef idx="1">
            <a:schemeClr val="lt1"/>
          </a:fillRef>
          <a:effectRef idx="0">
            <a:schemeClr val="dk1"/>
          </a:effectRef>
          <a:fontRef idx="minor">
            <a:schemeClr val="dk1"/>
          </a:fontRef>
        </p:style>
        <p:txBody>
          <a:bodyPr/>
          <a:lstStyle/>
          <a:p>
            <a:r>
              <a:rPr lang="fi-FI" dirty="0" smtClean="0"/>
              <a:t>Päätökset omaishoidon tuesta 2018 </a:t>
            </a:r>
            <a:endParaRPr lang="fi-FI" dirty="0"/>
          </a:p>
        </p:txBody>
      </p:sp>
      <p:sp>
        <p:nvSpPr>
          <p:cNvPr id="4" name="Alatunnisteen paikkamerkki 3"/>
          <p:cNvSpPr>
            <a:spLocks noGrp="1"/>
          </p:cNvSpPr>
          <p:nvPr>
            <p:ph type="ftr" sz="quarter" idx="11"/>
          </p:nvPr>
        </p:nvSpPr>
        <p:spPr/>
        <p:txBody>
          <a:bodyPr/>
          <a:lstStyle/>
          <a:p>
            <a:r>
              <a:rPr lang="fi-FI" smtClean="0"/>
              <a:t>ETELÄ-KARJALAN SOSIAALI- JA TERVEYSPIIRI</a:t>
            </a:r>
            <a:endParaRPr lang="fi-FI" dirty="0"/>
          </a:p>
        </p:txBody>
      </p:sp>
      <p:sp>
        <p:nvSpPr>
          <p:cNvPr id="5" name="Päivämäärän paikkamerkki 4"/>
          <p:cNvSpPr>
            <a:spLocks noGrp="1"/>
          </p:cNvSpPr>
          <p:nvPr>
            <p:ph type="dt" sz="half" idx="10"/>
          </p:nvPr>
        </p:nvSpPr>
        <p:spPr/>
        <p:txBody>
          <a:bodyPr/>
          <a:lstStyle/>
          <a:p>
            <a:fld id="{F3CFB9D1-6F41-472A-83E3-ACB51642FBA3}" type="datetime1">
              <a:rPr lang="fi-FI" smtClean="0"/>
              <a:t>10.12.2018</a:t>
            </a:fld>
            <a:endParaRPr lang="fi-FI" dirty="0"/>
          </a:p>
        </p:txBody>
      </p:sp>
      <p:sp>
        <p:nvSpPr>
          <p:cNvPr id="6" name="Dian numeron paikkamerkki 5"/>
          <p:cNvSpPr>
            <a:spLocks noGrp="1"/>
          </p:cNvSpPr>
          <p:nvPr>
            <p:ph type="sldNum" sz="quarter" idx="12"/>
          </p:nvPr>
        </p:nvSpPr>
        <p:spPr/>
        <p:txBody>
          <a:bodyPr/>
          <a:lstStyle/>
          <a:p>
            <a:fld id="{7CCA48EC-F155-4776-813B-25E135F0F5A7}" type="slidenum">
              <a:rPr lang="fi-FI" smtClean="0"/>
              <a:pPr/>
              <a:t>4</a:t>
            </a:fld>
            <a:endParaRPr lang="fi-FI" dirty="0"/>
          </a:p>
        </p:txBody>
      </p:sp>
      <p:pic>
        <p:nvPicPr>
          <p:cNvPr id="8" name="Sisällön paikkamerkki 7"/>
          <p:cNvPicPr>
            <a:picLocks noGrp="1" noChangeAspect="1"/>
          </p:cNvPicPr>
          <p:nvPr>
            <p:ph idx="1"/>
          </p:nvPr>
        </p:nvPicPr>
        <p:blipFill>
          <a:blip r:embed="rId2"/>
          <a:stretch>
            <a:fillRect/>
          </a:stretch>
        </p:blipFill>
        <p:spPr>
          <a:xfrm>
            <a:off x="683568" y="1628800"/>
            <a:ext cx="7344816" cy="3312367"/>
          </a:xfrm>
          <a:prstGeom prst="rect">
            <a:avLst/>
          </a:prstGeom>
        </p:spPr>
      </p:pic>
    </p:spTree>
    <p:extLst>
      <p:ext uri="{BB962C8B-B14F-4D97-AF65-F5344CB8AC3E}">
        <p14:creationId xmlns:p14="http://schemas.microsoft.com/office/powerpoint/2010/main" val="3217398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71600" y="404664"/>
            <a:ext cx="6172200" cy="529568"/>
          </a:xfrm>
        </p:spPr>
        <p:txBody>
          <a:bodyPr/>
          <a:lstStyle/>
          <a:p>
            <a:r>
              <a:rPr lang="fi-FI" b="1" dirty="0" smtClean="0"/>
              <a:t> </a:t>
            </a:r>
            <a:endParaRPr lang="fi-FI" dirty="0"/>
          </a:p>
        </p:txBody>
      </p:sp>
      <p:sp>
        <p:nvSpPr>
          <p:cNvPr id="7" name="Tekstiruutu 6"/>
          <p:cNvSpPr txBox="1"/>
          <p:nvPr/>
        </p:nvSpPr>
        <p:spPr>
          <a:xfrm>
            <a:off x="2542041" y="934232"/>
            <a:ext cx="399500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fi-FI" dirty="0" smtClean="0"/>
              <a:t>Omaishoidon tuki </a:t>
            </a:r>
            <a:r>
              <a:rPr lang="fi-FI" dirty="0" smtClean="0"/>
              <a:t>eur / </a:t>
            </a:r>
            <a:r>
              <a:rPr lang="fi-FI" dirty="0" smtClean="0"/>
              <a:t>kk : </a:t>
            </a:r>
            <a:r>
              <a:rPr lang="fi-FI" dirty="0" smtClean="0"/>
              <a:t>2017 </a:t>
            </a:r>
            <a:r>
              <a:rPr lang="fi-FI" dirty="0" smtClean="0"/>
              <a:t>ja </a:t>
            </a:r>
            <a:r>
              <a:rPr lang="fi-FI" dirty="0" smtClean="0"/>
              <a:t>2018</a:t>
            </a:r>
            <a:endParaRPr lang="fi-FI" dirty="0"/>
          </a:p>
        </p:txBody>
      </p:sp>
      <p:sp>
        <p:nvSpPr>
          <p:cNvPr id="8" name="Tekstiruutu 7"/>
          <p:cNvSpPr txBox="1"/>
          <p:nvPr/>
        </p:nvSpPr>
        <p:spPr>
          <a:xfrm>
            <a:off x="1007552" y="5781403"/>
            <a:ext cx="7430239" cy="923330"/>
          </a:xfrm>
          <a:prstGeom prst="rect">
            <a:avLst/>
          </a:prstGeom>
          <a:noFill/>
        </p:spPr>
        <p:txBody>
          <a:bodyPr wrap="none" rtlCol="0">
            <a:spAutoFit/>
          </a:bodyPr>
          <a:lstStyle/>
          <a:p>
            <a:r>
              <a:rPr lang="fi-FI" dirty="0" smtClean="0"/>
              <a:t>Omaishoidon tukea 	</a:t>
            </a:r>
            <a:r>
              <a:rPr lang="fi-FI" dirty="0" smtClean="0"/>
              <a:t>v. 2017 </a:t>
            </a:r>
            <a:r>
              <a:rPr lang="fi-FI" dirty="0" smtClean="0"/>
              <a:t>maksettu n</a:t>
            </a:r>
            <a:r>
              <a:rPr lang="fi-FI" dirty="0" smtClean="0"/>
              <a:t>. 6 milj. eur</a:t>
            </a:r>
            <a:endParaRPr lang="fi-FI" dirty="0" smtClean="0"/>
          </a:p>
          <a:p>
            <a:r>
              <a:rPr lang="fi-FI" dirty="0"/>
              <a:t>	</a:t>
            </a:r>
            <a:r>
              <a:rPr lang="fi-FI" dirty="0" smtClean="0"/>
              <a:t>		</a:t>
            </a:r>
            <a:r>
              <a:rPr lang="fi-FI" dirty="0" smtClean="0"/>
              <a:t>10/2018 </a:t>
            </a:r>
            <a:r>
              <a:rPr lang="fi-FI" dirty="0" smtClean="0"/>
              <a:t>mennessä maksettu </a:t>
            </a:r>
            <a:r>
              <a:rPr lang="fi-FI" dirty="0" smtClean="0"/>
              <a:t>n. 5,1</a:t>
            </a:r>
            <a:r>
              <a:rPr lang="fi-FI" dirty="0"/>
              <a:t> </a:t>
            </a:r>
            <a:r>
              <a:rPr lang="fi-FI" dirty="0" smtClean="0"/>
              <a:t>milj. eur</a:t>
            </a:r>
            <a:endParaRPr lang="fi-FI" dirty="0" smtClean="0"/>
          </a:p>
          <a:p>
            <a:endParaRPr lang="fi-FI" dirty="0"/>
          </a:p>
        </p:txBody>
      </p:sp>
      <p:graphicFrame>
        <p:nvGraphicFramePr>
          <p:cNvPr id="9" name="Kaavio 8"/>
          <p:cNvGraphicFramePr>
            <a:graphicFrameLocks/>
          </p:cNvGraphicFramePr>
          <p:nvPr>
            <p:extLst>
              <p:ext uri="{D42A27DB-BD31-4B8C-83A1-F6EECF244321}">
                <p14:modId xmlns:p14="http://schemas.microsoft.com/office/powerpoint/2010/main" val="2008973404"/>
              </p:ext>
            </p:extLst>
          </p:nvPr>
        </p:nvGraphicFramePr>
        <p:xfrm>
          <a:off x="827584" y="1409138"/>
          <a:ext cx="7128793" cy="42666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65210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2195736" y="842273"/>
            <a:ext cx="4162230"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fi-FI" dirty="0" smtClean="0"/>
              <a:t>Palvelusetelit käyttö </a:t>
            </a:r>
            <a:r>
              <a:rPr lang="fi-FI" dirty="0" smtClean="0"/>
              <a:t>eur / </a:t>
            </a:r>
            <a:r>
              <a:rPr lang="fi-FI" dirty="0" smtClean="0"/>
              <a:t>kk: </a:t>
            </a:r>
            <a:r>
              <a:rPr lang="fi-FI" dirty="0" smtClean="0"/>
              <a:t>2017 </a:t>
            </a:r>
            <a:r>
              <a:rPr lang="fi-FI" dirty="0" smtClean="0"/>
              <a:t>ja </a:t>
            </a:r>
            <a:r>
              <a:rPr lang="fi-FI" dirty="0" smtClean="0"/>
              <a:t>2018</a:t>
            </a:r>
            <a:endParaRPr lang="fi-FI" dirty="0"/>
          </a:p>
        </p:txBody>
      </p:sp>
      <p:sp>
        <p:nvSpPr>
          <p:cNvPr id="5" name="Tekstiruutu 4"/>
          <p:cNvSpPr txBox="1"/>
          <p:nvPr/>
        </p:nvSpPr>
        <p:spPr>
          <a:xfrm>
            <a:off x="1377508" y="6032067"/>
            <a:ext cx="6301725" cy="646331"/>
          </a:xfrm>
          <a:prstGeom prst="rect">
            <a:avLst/>
          </a:prstGeom>
          <a:noFill/>
        </p:spPr>
        <p:txBody>
          <a:bodyPr wrap="none" rtlCol="0">
            <a:spAutoFit/>
          </a:bodyPr>
          <a:lstStyle/>
          <a:p>
            <a:r>
              <a:rPr lang="fi-FI" dirty="0" smtClean="0"/>
              <a:t>Palveluseteleitä käytetty	v. </a:t>
            </a:r>
            <a:r>
              <a:rPr lang="fi-FI" dirty="0" smtClean="0"/>
              <a:t>2017 2,4 milj. eur</a:t>
            </a:r>
            <a:endParaRPr lang="fi-FI" dirty="0" smtClean="0"/>
          </a:p>
          <a:p>
            <a:r>
              <a:rPr lang="fi-FI" dirty="0"/>
              <a:t>	</a:t>
            </a:r>
            <a:r>
              <a:rPr lang="fi-FI" dirty="0" smtClean="0"/>
              <a:t>		</a:t>
            </a:r>
            <a:r>
              <a:rPr lang="fi-FI" dirty="0" smtClean="0"/>
              <a:t>10/2018 </a:t>
            </a:r>
            <a:r>
              <a:rPr lang="fi-FI" dirty="0" smtClean="0"/>
              <a:t>mennessä </a:t>
            </a:r>
            <a:r>
              <a:rPr lang="fi-FI" dirty="0" smtClean="0"/>
              <a:t>n. 2 milj. eur </a:t>
            </a:r>
            <a:endParaRPr lang="fi-FI" dirty="0"/>
          </a:p>
        </p:txBody>
      </p:sp>
      <p:graphicFrame>
        <p:nvGraphicFramePr>
          <p:cNvPr id="6" name="Kaavio 5"/>
          <p:cNvGraphicFramePr>
            <a:graphicFrameLocks/>
          </p:cNvGraphicFramePr>
          <p:nvPr>
            <p:extLst>
              <p:ext uri="{D42A27DB-BD31-4B8C-83A1-F6EECF244321}">
                <p14:modId xmlns:p14="http://schemas.microsoft.com/office/powerpoint/2010/main" val="2718667009"/>
              </p:ext>
            </p:extLst>
          </p:nvPr>
        </p:nvGraphicFramePr>
        <p:xfrm>
          <a:off x="539552" y="1332827"/>
          <a:ext cx="7139681" cy="45672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465054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199" y="274638"/>
            <a:ext cx="2458617" cy="778098"/>
          </a:xfrm>
        </p:spPr>
        <p:style>
          <a:lnRef idx="2">
            <a:schemeClr val="dk1"/>
          </a:lnRef>
          <a:fillRef idx="1">
            <a:schemeClr val="lt1"/>
          </a:fillRef>
          <a:effectRef idx="0">
            <a:schemeClr val="dk1"/>
          </a:effectRef>
          <a:fontRef idx="minor">
            <a:schemeClr val="dk1"/>
          </a:fontRef>
        </p:style>
        <p:txBody>
          <a:bodyPr/>
          <a:lstStyle/>
          <a:p>
            <a:r>
              <a:rPr lang="fi-FI" b="1" dirty="0" smtClean="0"/>
              <a:t>Henkilöstö</a:t>
            </a:r>
            <a:endParaRPr lang="fi-FI" b="1" dirty="0"/>
          </a:p>
        </p:txBody>
      </p:sp>
      <p:sp>
        <p:nvSpPr>
          <p:cNvPr id="3" name="Sisällön paikkamerkki 2"/>
          <p:cNvSpPr>
            <a:spLocks noGrp="1"/>
          </p:cNvSpPr>
          <p:nvPr>
            <p:ph idx="1"/>
          </p:nvPr>
        </p:nvSpPr>
        <p:spPr/>
        <p:txBody>
          <a:bodyPr/>
          <a:lstStyle/>
          <a:p>
            <a:pPr>
              <a:buFontTx/>
              <a:buChar char="-"/>
            </a:pPr>
            <a:r>
              <a:rPr lang="fi-FI" dirty="0" smtClean="0"/>
              <a:t>10 omaishoidon palveluohjaajaa, joista viranhaltijoita 7 palveluohjaaja</a:t>
            </a:r>
          </a:p>
          <a:p>
            <a:pPr>
              <a:buFontTx/>
              <a:buChar char="-"/>
            </a:pPr>
            <a:r>
              <a:rPr lang="fi-FI" dirty="0" smtClean="0"/>
              <a:t>5 </a:t>
            </a:r>
            <a:r>
              <a:rPr lang="fi-FI" dirty="0" err="1" smtClean="0"/>
              <a:t>lähi</a:t>
            </a:r>
            <a:r>
              <a:rPr lang="fi-FI" dirty="0" smtClean="0"/>
              <a:t>- tai perushoitajaa omaishoidon tukitiimissä </a:t>
            </a:r>
          </a:p>
          <a:p>
            <a:pPr>
              <a:buFontTx/>
              <a:buChar char="-"/>
            </a:pPr>
            <a:r>
              <a:rPr lang="fi-FI" dirty="0"/>
              <a:t>2</a:t>
            </a:r>
            <a:r>
              <a:rPr lang="fi-FI" dirty="0" smtClean="0"/>
              <a:t> sh omaishoitajien hyvinvointi-ja terveystarkastukset</a:t>
            </a:r>
          </a:p>
          <a:p>
            <a:pPr>
              <a:buFontTx/>
              <a:buChar char="-"/>
            </a:pPr>
            <a:r>
              <a:rPr lang="fi-FI" dirty="0" smtClean="0"/>
              <a:t>1 toimintayksikön esimies ( vastaa palvelutarpeen arviointi, SAS, päivätoiminta ja omaishoito)</a:t>
            </a:r>
          </a:p>
          <a:p>
            <a:pPr>
              <a:buFontTx/>
              <a:buChar char="-"/>
            </a:pPr>
            <a:r>
              <a:rPr lang="fi-FI" dirty="0" smtClean="0"/>
              <a:t>1 toimipisteen vastaava ( päivätoiminta ja omaishoidon tukitiimi</a:t>
            </a:r>
          </a:p>
          <a:p>
            <a:pPr marL="0" indent="0">
              <a:buNone/>
            </a:pPr>
            <a:endParaRPr lang="fi-FI" dirty="0" smtClean="0"/>
          </a:p>
          <a:p>
            <a:pPr marL="0" indent="0">
              <a:buNone/>
            </a:pPr>
            <a:endParaRPr lang="fi-FI" dirty="0" smtClean="0"/>
          </a:p>
          <a:p>
            <a:pPr marL="0" indent="0">
              <a:buNone/>
            </a:pPr>
            <a:endParaRPr lang="fi-FI" dirty="0"/>
          </a:p>
          <a:p>
            <a:pPr marL="0" indent="0">
              <a:buNone/>
            </a:pPr>
            <a:endParaRPr lang="fi-FI" dirty="0" smtClean="0"/>
          </a:p>
        </p:txBody>
      </p:sp>
      <p:sp>
        <p:nvSpPr>
          <p:cNvPr id="4" name="Alatunnisteen paikkamerkki 3"/>
          <p:cNvSpPr>
            <a:spLocks noGrp="1"/>
          </p:cNvSpPr>
          <p:nvPr>
            <p:ph type="ftr" sz="quarter" idx="11"/>
          </p:nvPr>
        </p:nvSpPr>
        <p:spPr/>
        <p:txBody>
          <a:bodyPr/>
          <a:lstStyle/>
          <a:p>
            <a:r>
              <a:rPr lang="fi-FI" smtClean="0"/>
              <a:t>ETELÄ-KARJALAN SOSIAALI- JA TERVEYSPIIRI</a:t>
            </a:r>
            <a:endParaRPr lang="fi-FI" dirty="0"/>
          </a:p>
        </p:txBody>
      </p:sp>
      <p:sp>
        <p:nvSpPr>
          <p:cNvPr id="5" name="Päivämäärän paikkamerkki 4"/>
          <p:cNvSpPr>
            <a:spLocks noGrp="1"/>
          </p:cNvSpPr>
          <p:nvPr>
            <p:ph type="dt" sz="half" idx="10"/>
          </p:nvPr>
        </p:nvSpPr>
        <p:spPr/>
        <p:txBody>
          <a:bodyPr/>
          <a:lstStyle/>
          <a:p>
            <a:fld id="{F3CFB9D1-6F41-472A-83E3-ACB51642FBA3}" type="datetime1">
              <a:rPr lang="fi-FI" smtClean="0"/>
              <a:t>10.12.2018</a:t>
            </a:fld>
            <a:endParaRPr lang="fi-FI" dirty="0"/>
          </a:p>
        </p:txBody>
      </p:sp>
      <p:sp>
        <p:nvSpPr>
          <p:cNvPr id="6" name="Dian numeron paikkamerkki 5"/>
          <p:cNvSpPr>
            <a:spLocks noGrp="1"/>
          </p:cNvSpPr>
          <p:nvPr>
            <p:ph type="sldNum" sz="quarter" idx="12"/>
          </p:nvPr>
        </p:nvSpPr>
        <p:spPr/>
        <p:txBody>
          <a:bodyPr/>
          <a:lstStyle/>
          <a:p>
            <a:fld id="{7CCA48EC-F155-4776-813B-25E135F0F5A7}" type="slidenum">
              <a:rPr lang="fi-FI" smtClean="0"/>
              <a:pPr/>
              <a:t>7</a:t>
            </a:fld>
            <a:endParaRPr lang="fi-FI" dirty="0"/>
          </a:p>
        </p:txBody>
      </p:sp>
    </p:spTree>
    <p:extLst>
      <p:ext uri="{BB962C8B-B14F-4D97-AF65-F5344CB8AC3E}">
        <p14:creationId xmlns:p14="http://schemas.microsoft.com/office/powerpoint/2010/main" val="33751685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199" y="209444"/>
            <a:ext cx="6347049" cy="627268"/>
          </a:xfrm>
        </p:spPr>
        <p:style>
          <a:lnRef idx="2">
            <a:schemeClr val="dk1"/>
          </a:lnRef>
          <a:fillRef idx="1">
            <a:schemeClr val="lt1"/>
          </a:fillRef>
          <a:effectRef idx="0">
            <a:schemeClr val="dk1"/>
          </a:effectRef>
          <a:fontRef idx="minor">
            <a:schemeClr val="dk1"/>
          </a:fontRef>
        </p:style>
        <p:txBody>
          <a:bodyPr/>
          <a:lstStyle/>
          <a:p>
            <a:r>
              <a:rPr lang="fi-FI" b="1" dirty="0" smtClean="0"/>
              <a:t/>
            </a:r>
            <a:br>
              <a:rPr lang="fi-FI" b="1" dirty="0" smtClean="0"/>
            </a:br>
            <a:r>
              <a:rPr lang="fi-FI" b="1" dirty="0" smtClean="0"/>
              <a:t>Päätöksenteko perustuu mm.:</a:t>
            </a:r>
            <a:br>
              <a:rPr lang="fi-FI" b="1" dirty="0" smtClean="0"/>
            </a:br>
            <a:endParaRPr lang="fi-FI" b="1" dirty="0"/>
          </a:p>
        </p:txBody>
      </p:sp>
      <p:sp>
        <p:nvSpPr>
          <p:cNvPr id="3" name="Sisällön paikkamerkki 2"/>
          <p:cNvSpPr>
            <a:spLocks noGrp="1"/>
          </p:cNvSpPr>
          <p:nvPr>
            <p:ph idx="1"/>
          </p:nvPr>
        </p:nvSpPr>
        <p:spPr>
          <a:xfrm>
            <a:off x="457200" y="1196752"/>
            <a:ext cx="8229600" cy="4320481"/>
          </a:xfrm>
        </p:spPr>
        <p:txBody>
          <a:bodyPr/>
          <a:lstStyle/>
          <a:p>
            <a:pPr>
              <a:buFontTx/>
              <a:buChar char="-"/>
            </a:pPr>
            <a:r>
              <a:rPr lang="fi-FI" sz="2400" dirty="0" smtClean="0">
                <a:sym typeface="Wingdings" panose="05000000000000000000" pitchFamily="2" charset="2"/>
              </a:rPr>
              <a:t>Lakiin omaishoidon tuesta (937/2005)</a:t>
            </a:r>
          </a:p>
          <a:p>
            <a:pPr>
              <a:buFontTx/>
              <a:buChar char="-"/>
            </a:pPr>
            <a:r>
              <a:rPr lang="fi-FI" sz="2400" dirty="0" smtClean="0">
                <a:sym typeface="Wingdings" panose="05000000000000000000" pitchFamily="2" charset="2"/>
              </a:rPr>
              <a:t>Sosiaalihuoltolakiin ( 1301/2014)</a:t>
            </a:r>
          </a:p>
          <a:p>
            <a:pPr>
              <a:buFontTx/>
              <a:buChar char="-"/>
            </a:pPr>
            <a:r>
              <a:rPr lang="fi-FI" sz="2400" dirty="0" smtClean="0">
                <a:sym typeface="Wingdings" panose="05000000000000000000" pitchFamily="2" charset="2"/>
              </a:rPr>
              <a:t>Laki sosiaali-ja terveydenhuollon asiakasmaksuista (734/1992)</a:t>
            </a:r>
          </a:p>
          <a:p>
            <a:pPr marL="0" indent="0">
              <a:buNone/>
            </a:pPr>
            <a:endParaRPr lang="fi-FI" sz="2400" dirty="0">
              <a:sym typeface="Wingdings" panose="05000000000000000000" pitchFamily="2" charset="2"/>
            </a:endParaRPr>
          </a:p>
          <a:p>
            <a:pPr>
              <a:buFontTx/>
              <a:buChar char="-"/>
            </a:pPr>
            <a:r>
              <a:rPr lang="fi-FI" sz="2400" dirty="0" smtClean="0">
                <a:sym typeface="Wingdings" panose="05000000000000000000" pitchFamily="2" charset="2"/>
              </a:rPr>
              <a:t>Eksoten hallituksen hyväksymiin myöntämisperusteisiin: 	- </a:t>
            </a:r>
            <a:r>
              <a:rPr lang="fi-FI" sz="2000" dirty="0" smtClean="0">
                <a:sym typeface="Wingdings" panose="05000000000000000000" pitchFamily="2" charset="2"/>
              </a:rPr>
              <a:t>Omaishoidon tuen myöntämisperusteet 1.2.2017 alkaen 	(Eksote hallitus 25.1.2017 §19)</a:t>
            </a:r>
          </a:p>
          <a:p>
            <a:pPr lvl="2">
              <a:buFontTx/>
              <a:buChar char="-"/>
            </a:pPr>
            <a:r>
              <a:rPr lang="fi-FI" dirty="0">
                <a:sym typeface="Wingdings" panose="05000000000000000000" pitchFamily="2" charset="2"/>
              </a:rPr>
              <a:t>Omaishoidon tuen myöntämisperusteet </a:t>
            </a:r>
            <a:r>
              <a:rPr lang="fi-FI" dirty="0" smtClean="0">
                <a:sym typeface="Wingdings" panose="05000000000000000000" pitchFamily="2" charset="2"/>
              </a:rPr>
              <a:t>1.1.2018 alkaen</a:t>
            </a:r>
          </a:p>
          <a:p>
            <a:pPr marL="914400" lvl="2" indent="0">
              <a:buNone/>
            </a:pPr>
            <a:r>
              <a:rPr lang="fi-FI" dirty="0" smtClean="0">
                <a:sym typeface="Wingdings" panose="05000000000000000000" pitchFamily="2" charset="2"/>
              </a:rPr>
              <a:t>(Eksote </a:t>
            </a:r>
            <a:r>
              <a:rPr lang="fi-FI" dirty="0">
                <a:sym typeface="Wingdings" panose="05000000000000000000" pitchFamily="2" charset="2"/>
              </a:rPr>
              <a:t>hallitus </a:t>
            </a:r>
            <a:r>
              <a:rPr lang="fi-FI" dirty="0" smtClean="0">
                <a:sym typeface="Wingdings" panose="05000000000000000000" pitchFamily="2" charset="2"/>
              </a:rPr>
              <a:t>8.11.2017 §187)</a:t>
            </a:r>
            <a:endParaRPr lang="fi-FI" sz="1200" dirty="0" smtClean="0">
              <a:sym typeface="Wingdings" panose="05000000000000000000" pitchFamily="2" charset="2"/>
            </a:endParaRPr>
          </a:p>
          <a:p>
            <a:pPr>
              <a:buFontTx/>
              <a:buChar char="-"/>
            </a:pPr>
            <a:r>
              <a:rPr lang="fi-FI" sz="2400" dirty="0" smtClean="0">
                <a:sym typeface="Wingdings" panose="05000000000000000000" pitchFamily="2" charset="2"/>
              </a:rPr>
              <a:t>Eksote hallintosääntö, Sosiaali-ja terveydenhuollon toimeenpanoon liittyvän päätös-ja puhevallan siirtäminen (24.10.2016)</a:t>
            </a:r>
          </a:p>
          <a:p>
            <a:pPr>
              <a:buFontTx/>
              <a:buChar char="-"/>
            </a:pPr>
            <a:r>
              <a:rPr lang="fi-FI" sz="2400" dirty="0" smtClean="0">
                <a:sym typeface="Wingdings" panose="05000000000000000000" pitchFamily="2" charset="2"/>
              </a:rPr>
              <a:t>Eksote toimintasääntö (1.8.2017)</a:t>
            </a:r>
          </a:p>
          <a:p>
            <a:pPr>
              <a:buFontTx/>
              <a:buChar char="-"/>
            </a:pPr>
            <a:endParaRPr lang="fi-FI" sz="2400" dirty="0" smtClean="0">
              <a:sym typeface="Wingdings" panose="05000000000000000000" pitchFamily="2" charset="2"/>
            </a:endParaRPr>
          </a:p>
          <a:p>
            <a:pPr marL="0" indent="0">
              <a:buNone/>
            </a:pPr>
            <a:endParaRPr lang="fi-FI" sz="2400" dirty="0" smtClean="0"/>
          </a:p>
        </p:txBody>
      </p:sp>
      <p:sp>
        <p:nvSpPr>
          <p:cNvPr id="4" name="Alatunnisteen paikkamerkki 3"/>
          <p:cNvSpPr>
            <a:spLocks noGrp="1"/>
          </p:cNvSpPr>
          <p:nvPr>
            <p:ph type="ftr" sz="quarter" idx="11"/>
          </p:nvPr>
        </p:nvSpPr>
        <p:spPr/>
        <p:txBody>
          <a:bodyPr/>
          <a:lstStyle/>
          <a:p>
            <a:r>
              <a:rPr lang="fi-FI" smtClean="0"/>
              <a:t>ETELÄ-KARJALAN SOSIAALI- JA TERVEYSPIIRI</a:t>
            </a:r>
            <a:endParaRPr lang="fi-FI" dirty="0"/>
          </a:p>
        </p:txBody>
      </p:sp>
      <p:sp>
        <p:nvSpPr>
          <p:cNvPr id="5" name="Päivämäärän paikkamerkki 4"/>
          <p:cNvSpPr>
            <a:spLocks noGrp="1"/>
          </p:cNvSpPr>
          <p:nvPr>
            <p:ph type="dt" sz="half" idx="10"/>
          </p:nvPr>
        </p:nvSpPr>
        <p:spPr/>
        <p:txBody>
          <a:bodyPr/>
          <a:lstStyle/>
          <a:p>
            <a:fld id="{F3CFB9D1-6F41-472A-83E3-ACB51642FBA3}" type="datetime1">
              <a:rPr lang="fi-FI" smtClean="0"/>
              <a:t>10.12.2018</a:t>
            </a:fld>
            <a:endParaRPr lang="fi-FI" dirty="0"/>
          </a:p>
        </p:txBody>
      </p:sp>
      <p:sp>
        <p:nvSpPr>
          <p:cNvPr id="6" name="Dian numeron paikkamerkki 5"/>
          <p:cNvSpPr>
            <a:spLocks noGrp="1"/>
          </p:cNvSpPr>
          <p:nvPr>
            <p:ph type="sldNum" sz="quarter" idx="12"/>
          </p:nvPr>
        </p:nvSpPr>
        <p:spPr/>
        <p:txBody>
          <a:bodyPr/>
          <a:lstStyle/>
          <a:p>
            <a:fld id="{7CCA48EC-F155-4776-813B-25E135F0F5A7}" type="slidenum">
              <a:rPr lang="fi-FI" smtClean="0"/>
              <a:pPr/>
              <a:t>8</a:t>
            </a:fld>
            <a:endParaRPr lang="fi-FI" dirty="0"/>
          </a:p>
        </p:txBody>
      </p:sp>
    </p:spTree>
    <p:extLst>
      <p:ext uri="{BB962C8B-B14F-4D97-AF65-F5344CB8AC3E}">
        <p14:creationId xmlns:p14="http://schemas.microsoft.com/office/powerpoint/2010/main" val="39673233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fi-FI" b="1" dirty="0" smtClean="0"/>
              <a:t>Omaishoitajaksi hakeutuminen:</a:t>
            </a:r>
            <a:endParaRPr lang="fi-FI" b="1" dirty="0"/>
          </a:p>
        </p:txBody>
      </p:sp>
      <p:sp>
        <p:nvSpPr>
          <p:cNvPr id="3" name="Sisällön paikkamerkki 2"/>
          <p:cNvSpPr>
            <a:spLocks noGrp="1"/>
          </p:cNvSpPr>
          <p:nvPr>
            <p:ph idx="1"/>
          </p:nvPr>
        </p:nvSpPr>
        <p:spPr>
          <a:xfrm>
            <a:off x="457200" y="1600200"/>
            <a:ext cx="8229600" cy="4349079"/>
          </a:xfrm>
        </p:spPr>
        <p:txBody>
          <a:bodyPr/>
          <a:lstStyle/>
          <a:p>
            <a:pPr>
              <a:buFontTx/>
              <a:buChar char="-"/>
            </a:pPr>
            <a:r>
              <a:rPr lang="fi-FI" sz="2400" dirty="0" smtClean="0"/>
              <a:t>Hakemus</a:t>
            </a:r>
          </a:p>
          <a:p>
            <a:pPr>
              <a:buFontTx/>
              <a:buChar char="-"/>
            </a:pPr>
            <a:r>
              <a:rPr lang="fi-FI" sz="2400" dirty="0" smtClean="0"/>
              <a:t>Kotikäynti</a:t>
            </a:r>
          </a:p>
          <a:p>
            <a:pPr lvl="1">
              <a:buFontTx/>
              <a:buChar char="-"/>
            </a:pPr>
            <a:r>
              <a:rPr lang="fi-FI" sz="2000" dirty="0" smtClean="0"/>
              <a:t>Omaishoidettavan toimintakyvyn arviointi: havainnot, haastattelu ja toimintakyvyn arviointi  (mittarit, lääkäri- tai muut asiantuntijalausunnot)</a:t>
            </a:r>
          </a:p>
          <a:p>
            <a:pPr lvl="1">
              <a:buFontTx/>
              <a:buChar char="-"/>
            </a:pPr>
            <a:r>
              <a:rPr lang="fi-FI" sz="2000" dirty="0" smtClean="0"/>
              <a:t>Omaishoitajan voimavarat ja toimintakyky</a:t>
            </a:r>
          </a:p>
          <a:p>
            <a:pPr lvl="1">
              <a:buFontTx/>
              <a:buChar char="-"/>
            </a:pPr>
            <a:r>
              <a:rPr lang="fi-FI" sz="2000" dirty="0" smtClean="0"/>
              <a:t>Omaishoidon hoito-ja palvelusuunnitelma (Omaishoidon tuen suunnitelma)</a:t>
            </a:r>
          </a:p>
          <a:p>
            <a:pPr>
              <a:buFontTx/>
              <a:buChar char="-"/>
            </a:pPr>
            <a:r>
              <a:rPr lang="fi-FI" sz="2400" dirty="0" smtClean="0"/>
              <a:t>Viranhaltijapäätös omaishoidon tuesta (oikaisuvaatimusohjeet liitteenä)</a:t>
            </a:r>
          </a:p>
          <a:p>
            <a:pPr>
              <a:buFontTx/>
              <a:buChar char="-"/>
            </a:pPr>
            <a:r>
              <a:rPr lang="fi-FI" sz="2400" dirty="0" smtClean="0"/>
              <a:t>Omaishoidon tukea koskeva sopimus</a:t>
            </a:r>
            <a:endParaRPr lang="fi-FI" sz="2400" dirty="0"/>
          </a:p>
        </p:txBody>
      </p:sp>
      <p:sp>
        <p:nvSpPr>
          <p:cNvPr id="4" name="Alatunnisteen paikkamerkki 3"/>
          <p:cNvSpPr>
            <a:spLocks noGrp="1"/>
          </p:cNvSpPr>
          <p:nvPr>
            <p:ph type="ftr" sz="quarter" idx="11"/>
          </p:nvPr>
        </p:nvSpPr>
        <p:spPr/>
        <p:txBody>
          <a:bodyPr/>
          <a:lstStyle/>
          <a:p>
            <a:r>
              <a:rPr lang="fi-FI" smtClean="0"/>
              <a:t>ETELÄ-KARJALAN SOSIAALI- JA TERVEYSPIIRI</a:t>
            </a:r>
            <a:endParaRPr lang="fi-FI" dirty="0"/>
          </a:p>
        </p:txBody>
      </p:sp>
      <p:sp>
        <p:nvSpPr>
          <p:cNvPr id="5" name="Päivämäärän paikkamerkki 4"/>
          <p:cNvSpPr>
            <a:spLocks noGrp="1"/>
          </p:cNvSpPr>
          <p:nvPr>
            <p:ph type="dt" sz="half" idx="10"/>
          </p:nvPr>
        </p:nvSpPr>
        <p:spPr/>
        <p:txBody>
          <a:bodyPr/>
          <a:lstStyle/>
          <a:p>
            <a:fld id="{F3CFB9D1-6F41-472A-83E3-ACB51642FBA3}" type="datetime1">
              <a:rPr lang="fi-FI" smtClean="0"/>
              <a:t>10.12.2018</a:t>
            </a:fld>
            <a:endParaRPr lang="fi-FI" dirty="0"/>
          </a:p>
        </p:txBody>
      </p:sp>
      <p:sp>
        <p:nvSpPr>
          <p:cNvPr id="6" name="Dian numeron paikkamerkki 5"/>
          <p:cNvSpPr>
            <a:spLocks noGrp="1"/>
          </p:cNvSpPr>
          <p:nvPr>
            <p:ph type="sldNum" sz="quarter" idx="12"/>
          </p:nvPr>
        </p:nvSpPr>
        <p:spPr/>
        <p:txBody>
          <a:bodyPr/>
          <a:lstStyle/>
          <a:p>
            <a:fld id="{7CCA48EC-F155-4776-813B-25E135F0F5A7}" type="slidenum">
              <a:rPr lang="fi-FI" smtClean="0"/>
              <a:pPr/>
              <a:t>9</a:t>
            </a:fld>
            <a:endParaRPr lang="fi-FI" dirty="0"/>
          </a:p>
        </p:txBody>
      </p:sp>
    </p:spTree>
    <p:extLst>
      <p:ext uri="{BB962C8B-B14F-4D97-AF65-F5344CB8AC3E}">
        <p14:creationId xmlns:p14="http://schemas.microsoft.com/office/powerpoint/2010/main" val="3274826992"/>
      </p:ext>
    </p:extLst>
  </p:cSld>
  <p:clrMapOvr>
    <a:masterClrMapping/>
  </p:clrMapOvr>
  <p:timing>
    <p:tnLst>
      <p:par>
        <p:cTn id="1" dur="indefinite" restart="never" nodeType="tmRoot"/>
      </p:par>
    </p:tnLst>
  </p:timing>
</p:sld>
</file>

<file path=ppt/theme/theme1.xml><?xml version="1.0" encoding="utf-8"?>
<a:theme xmlns:a="http://schemas.openxmlformats.org/drawingml/2006/main" name="Eksote_PowerPoint_pohja_eri_teemakansilla">
  <a:themeElements>
    <a:clrScheme name="Eksote">
      <a:dk1>
        <a:srgbClr val="000000"/>
      </a:dk1>
      <a:lt1>
        <a:srgbClr val="FFFFFF"/>
      </a:lt1>
      <a:dk2>
        <a:srgbClr val="000000"/>
      </a:dk2>
      <a:lt2>
        <a:srgbClr val="FFFFFF"/>
      </a:lt2>
      <a:accent1>
        <a:srgbClr val="089DE0"/>
      </a:accent1>
      <a:accent2>
        <a:srgbClr val="95C11F"/>
      </a:accent2>
      <a:accent3>
        <a:srgbClr val="004C1D"/>
      </a:accent3>
      <a:accent4>
        <a:srgbClr val="731E80"/>
      </a:accent4>
      <a:accent5>
        <a:srgbClr val="C5006C"/>
      </a:accent5>
      <a:accent6>
        <a:srgbClr val="E4E15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ksote_PowerPoint_pohja_eri_teemakansilla.potx" id="{9DE741DF-C587-483C-9EFD-6A5C4AF9AFC4}" vid="{E9F9ACA7-05ED-4236-AD40-A08AD24F98F0}"/>
    </a:ext>
  </a:extLst>
</a:theme>
</file>

<file path=ppt/theme/theme2.xml><?xml version="1.0" encoding="utf-8"?>
<a:theme xmlns:a="http://schemas.openxmlformats.org/drawingml/2006/main" name="Mukautettu suunnittelumalli">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ksote_PowerPoint_pohja_eri_teemakansilla.potx" id="{9DE741DF-C587-483C-9EFD-6A5C4AF9AFC4}" vid="{83911E10-074E-40A7-BE17-B5D43C5CB5A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ukautettu 1">
    <a:dk1>
      <a:srgbClr val="000000"/>
    </a:dk1>
    <a:lt1>
      <a:srgbClr val="FFFFFF"/>
    </a:lt1>
    <a:dk2>
      <a:srgbClr val="089DE0"/>
    </a:dk2>
    <a:lt2>
      <a:srgbClr val="5FC1E2"/>
    </a:lt2>
    <a:accent1>
      <a:srgbClr val="95C11F"/>
    </a:accent1>
    <a:accent2>
      <a:srgbClr val="5FC1E2"/>
    </a:accent2>
    <a:accent3>
      <a:srgbClr val="FFFFFF"/>
    </a:accent3>
    <a:accent4>
      <a:srgbClr val="000000"/>
    </a:accent4>
    <a:accent5>
      <a:srgbClr val="E6F4BE"/>
    </a:accent5>
    <a:accent6>
      <a:srgbClr val="55AFCD"/>
    </a:accent6>
    <a:hlink>
      <a:srgbClr val="0000BF"/>
    </a:hlink>
    <a:folHlink>
      <a:srgbClr val="800080"/>
    </a:folHlink>
  </a:clrScheme>
  <a:fontScheme name="10_Office Them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Mukautettu 1">
    <a:dk1>
      <a:srgbClr val="000000"/>
    </a:dk1>
    <a:lt1>
      <a:srgbClr val="FFFFFF"/>
    </a:lt1>
    <a:dk2>
      <a:srgbClr val="089DE0"/>
    </a:dk2>
    <a:lt2>
      <a:srgbClr val="5FC1E2"/>
    </a:lt2>
    <a:accent1>
      <a:srgbClr val="95C11F"/>
    </a:accent1>
    <a:accent2>
      <a:srgbClr val="5FC1E2"/>
    </a:accent2>
    <a:accent3>
      <a:srgbClr val="FFFFFF"/>
    </a:accent3>
    <a:accent4>
      <a:srgbClr val="000000"/>
    </a:accent4>
    <a:accent5>
      <a:srgbClr val="E6F4BE"/>
    </a:accent5>
    <a:accent6>
      <a:srgbClr val="55AFCD"/>
    </a:accent6>
    <a:hlink>
      <a:srgbClr val="0000BF"/>
    </a:hlink>
    <a:folHlink>
      <a:srgbClr val="800080"/>
    </a:folHlink>
  </a:clrScheme>
  <a:fontScheme name="10_Office Them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customXsn xmlns="http://schemas.microsoft.com/office/2006/metadata/customXsn">
  <xsnLocation/>
  <cached>True</cached>
  <openByDefault>True</openByDefault>
  <xsnScope/>
</customXsn>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Yleisasiakirja" ma:contentTypeID="0x0101001444FEDF2E9664409BAFE1B7398806E70500E167B0A2D7204940854C4D2C10485B55" ma:contentTypeVersion="80" ma:contentTypeDescription="" ma:contentTypeScope="" ma:versionID="80c6d949960a020dec35140eb34651d1">
  <xsd:schema xmlns:xsd="http://www.w3.org/2001/XMLSchema" xmlns:xs="http://www.w3.org/2001/XMLSchema" xmlns:p="http://schemas.microsoft.com/office/2006/metadata/properties" xmlns:ns1="http://schemas.microsoft.com/sharepoint/v3" xmlns:ns2="1fb10f66-92cf-4c01-be75-5f618bc9ec05" targetNamespace="http://schemas.microsoft.com/office/2006/metadata/properties" ma:root="true" ma:fieldsID="77acd556d8023b31b281e61ad11ef992" ns1:_="" ns2:_="">
    <xsd:import namespace="http://schemas.microsoft.com/sharepoint/v3"/>
    <xsd:import namespace="1fb10f66-92cf-4c01-be75-5f618bc9ec05"/>
    <xsd:element name="properties">
      <xsd:complexType>
        <xsd:sequence>
          <xsd:element name="documentManagement">
            <xsd:complexType>
              <xsd:all>
                <xsd:element ref="ns2:Asiakirjannimi" minOccurs="0"/>
                <xsd:element ref="ns2:Taydenne" minOccurs="0"/>
                <xsd:element ref="ns1:AssignedTo" minOccurs="0"/>
                <xsd:element ref="ns2:Hyvaksyja" minOccurs="0"/>
                <xsd:element ref="ns2:Hyvaksymispvm" minOccurs="0"/>
                <xsd:element ref="ns2:Asiakirjantila" minOccurs="0"/>
                <xsd:element ref="ns2:Voimassaolonpaattymispvm" minOccurs="0"/>
                <xsd:element ref="ns2:Liitenumero" minOccurs="0"/>
                <xsd:element ref="ns2:TaxKeywordTaxHTField" minOccurs="0"/>
                <xsd:element ref="ns2:TaxCatchAllLabel" minOccurs="0"/>
                <xsd:element ref="ns2:TaxCatchAll" minOccurs="0"/>
                <xsd:element ref="ns1:_dlc_Exempt" minOccurs="0"/>
                <xsd:element ref="ns1:_dlc_ExpireDateSaved" minOccurs="0"/>
                <xsd:element ref="ns1:_dlc_ExpireDate" minOccurs="0"/>
                <xsd:element ref="ns2:Asiatunnus" minOccurs="0"/>
                <xsd:element ref="ns2:le04741bc9ad4621b5ab711222fa542e" minOccurs="0"/>
                <xsd:element ref="ns2:asiakirjannimilajittelu" minOccurs="0"/>
                <xsd:element ref="ns2:n1a246af67fe444c8409574f433743d7" minOccurs="0"/>
                <xsd:element ref="ns2:l779fd194a03431d82ed0990020fedf3" minOccurs="0"/>
                <xsd:element ref="ns2:_dlc_DocIdUrl" minOccurs="0"/>
                <xsd:element ref="ns2:a9698f3d32ef4bd08db1bb8c2b80928a" minOccurs="0"/>
                <xsd:element ref="ns2:_dlc_DocId" minOccurs="0"/>
                <xsd:element ref="ns2:_dlc_DocIdPersistId" minOccurs="0"/>
                <xsd:element ref="ns2:k0cb77872e7e4a7d87fcec8f882a3fa6" minOccurs="0"/>
                <xsd:element ref="ns2:Otsikk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ssignedTo" ma:index="7" nillable="true" ma:displayName="Vastuuhenkilö" ma:list="UserInfo" ma:SearchPeopleOnly="false" ma:SharePointGroup="0" ma:internalName="AssignedTo"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dlc_Exempt" ma:index="21" nillable="true" ma:displayName="Vapauta käytännöstä" ma:hidden="true" ma:internalName="_dlc_Exempt" ma:readOnly="true">
      <xsd:simpleType>
        <xsd:restriction base="dms:Unknown"/>
      </xsd:simpleType>
    </xsd:element>
    <xsd:element name="_dlc_ExpireDateSaved" ma:index="22" nillable="true" ma:displayName="Alkuperäinen vanhenemispäivämäärä" ma:hidden="true" ma:internalName="_dlc_ExpireDateSaved" ma:readOnly="true">
      <xsd:simpleType>
        <xsd:restriction base="dms:DateTime"/>
      </xsd:simpleType>
    </xsd:element>
    <xsd:element name="_dlc_ExpireDate" ma:index="23" nillable="true" ma:displayName="Vanhenemispäivämäärä" ma:description="" ma:hidden="true" ma:indexed="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fb10f66-92cf-4c01-be75-5f618bc9ec05" elementFormDefault="qualified">
    <xsd:import namespace="http://schemas.microsoft.com/office/2006/documentManagement/types"/>
    <xsd:import namespace="http://schemas.microsoft.com/office/infopath/2007/PartnerControls"/>
    <xsd:element name="Asiakirjannimi" ma:index="2" nillable="true" ma:displayName="Asiakirjan nimi" ma:internalName="Asiakirjannimi">
      <xsd:simpleType>
        <xsd:restriction base="dms:Note"/>
      </xsd:simpleType>
    </xsd:element>
    <xsd:element name="Taydenne" ma:index="5" nillable="true" ma:displayName="Täydenne" ma:internalName="Taydenne">
      <xsd:simpleType>
        <xsd:restriction base="dms:Text">
          <xsd:maxLength value="255"/>
        </xsd:restriction>
      </xsd:simpleType>
    </xsd:element>
    <xsd:element name="Hyvaksyja" ma:index="8" nillable="true" ma:displayName="Hyväksyjä" ma:list="UserInfo" ma:SearchPeopleOnly="false" ma:SharePointGroup="0" ma:internalName="Hyvaksyja"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Hyvaksymispvm" ma:index="9" nillable="true" ma:displayName="Hyväksymispäivämäärä" ma:format="DateTime" ma:internalName="Hyvaksymispvm">
      <xsd:simpleType>
        <xsd:restriction base="dms:DateTime"/>
      </xsd:simpleType>
    </xsd:element>
    <xsd:element name="Asiakirjantila" ma:index="11" nillable="true" ma:displayName="Asiakirjan tila" ma:default="Luonnos" ma:format="Dropdown" ma:internalName="Asiakirjantila">
      <xsd:simpleType>
        <xsd:restriction base="dms:Choice">
          <xsd:enumeration value="Luonnos"/>
          <xsd:enumeration value="Valmis"/>
          <xsd:enumeration value="Ei voimassa"/>
        </xsd:restriction>
      </xsd:simpleType>
    </xsd:element>
    <xsd:element name="Voimassaolonpaattymispvm" ma:index="14" nillable="true" ma:displayName="Voimassaolon päättymispäivämäärä" ma:format="DateTime" ma:internalName="Voimassaolonpaattymispvm">
      <xsd:simpleType>
        <xsd:restriction base="dms:DateTime"/>
      </xsd:simpleType>
    </xsd:element>
    <xsd:element name="Liitenumero" ma:index="15" nillable="true" ma:displayName="Liitenumero" ma:internalName="Liitenumero">
      <xsd:simpleType>
        <xsd:restriction base="dms:Text">
          <xsd:maxLength value="255"/>
        </xsd:restriction>
      </xsd:simpleType>
    </xsd:element>
    <xsd:element name="TaxKeywordTaxHTField" ma:index="16" nillable="true" ma:taxonomy="true" ma:internalName="TaxKeywordTaxHTField" ma:taxonomyFieldName="TaxKeyword" ma:displayName="Eksonetin Avainsanat" ma:fieldId="{23f27201-bee3-471e-b2e7-b64fd8b7ca38}" ma:taxonomyMulti="true" ma:sspId="2d5eeb5e-c18b-4907-9146-e1fd1b9b31b6" ma:termSetId="00000000-0000-0000-0000-000000000000" ma:anchorId="00000000-0000-0000-0000-000000000000" ma:open="true" ma:isKeyword="true">
      <xsd:complexType>
        <xsd:sequence>
          <xsd:element ref="pc:Terms" minOccurs="0" maxOccurs="1"/>
        </xsd:sequence>
      </xsd:complexType>
    </xsd:element>
    <xsd:element name="TaxCatchAllLabel" ma:index="17" nillable="true" ma:displayName="Luokituksen Kaikki-sarake1" ma:description="" ma:hidden="true" ma:list="{c38dfe7a-4c62-48ad-9ddf-bc95ae2f919a}" ma:internalName="TaxCatchAllLabel" ma:readOnly="true" ma:showField="CatchAllDataLabel" ma:web="1fb10f66-92cf-4c01-be75-5f618bc9ec05">
      <xsd:complexType>
        <xsd:complexContent>
          <xsd:extension base="dms:MultiChoiceLookup">
            <xsd:sequence>
              <xsd:element name="Value" type="dms:Lookup" maxOccurs="unbounded" minOccurs="0" nillable="true"/>
            </xsd:sequence>
          </xsd:extension>
        </xsd:complexContent>
      </xsd:complexType>
    </xsd:element>
    <xsd:element name="TaxCatchAll" ma:index="18" nillable="true" ma:displayName="Luokituksen Kaikki-sarake" ma:description="" ma:hidden="true" ma:list="{c38dfe7a-4c62-48ad-9ddf-bc95ae2f919a}" ma:internalName="TaxCatchAll" ma:showField="CatchAllData" ma:web="1fb10f66-92cf-4c01-be75-5f618bc9ec05">
      <xsd:complexType>
        <xsd:complexContent>
          <xsd:extension base="dms:MultiChoiceLookup">
            <xsd:sequence>
              <xsd:element name="Value" type="dms:Lookup" maxOccurs="unbounded" minOccurs="0" nillable="true"/>
            </xsd:sequence>
          </xsd:extension>
        </xsd:complexContent>
      </xsd:complexType>
    </xsd:element>
    <xsd:element name="Asiatunnus" ma:index="25" nillable="true" ma:displayName="Asiatunnus" ma:internalName="Asiatunnus">
      <xsd:simpleType>
        <xsd:restriction base="dms:Text">
          <xsd:maxLength value="30"/>
        </xsd:restriction>
      </xsd:simpleType>
    </xsd:element>
    <xsd:element name="le04741bc9ad4621b5ab711222fa542e" ma:index="26" nillable="true" ma:taxonomy="true" ma:internalName="le04741bc9ad4621b5ab711222fa542e" ma:taxonomyFieldName="Julkaisupaikka" ma:displayName="Julkaisupaikka" ma:default="130;#Ei julkaista|d89971e4-5565-4333-8f39-daaaab5b2a06" ma:fieldId="{5e04741b-c9ad-4621-b5ab-711222fa542e}" ma:taxonomyMulti="true" ma:sspId="0cc4ed38-8bf9-4f82-a6ec-654bc3a04075" ma:termSetId="91199b1b-03e7-4f2d-b7df-a4681df3ef2c" ma:anchorId="00000000-0000-0000-0000-000000000000" ma:open="false" ma:isKeyword="false">
      <xsd:complexType>
        <xsd:sequence>
          <xsd:element ref="pc:Terms" minOccurs="0" maxOccurs="1"/>
        </xsd:sequence>
      </xsd:complexType>
    </xsd:element>
    <xsd:element name="asiakirjannimilajittelu" ma:index="27" nillable="true" ma:displayName="Asiakirjan nimi lajittelu" ma:hidden="true" ma:internalName="asiakirjannimilajittelu" ma:readOnly="false">
      <xsd:simpleType>
        <xsd:restriction base="dms:Text">
          <xsd:maxLength value="255"/>
        </xsd:restriction>
      </xsd:simpleType>
    </xsd:element>
    <xsd:element name="n1a246af67fe444c8409574f433743d7" ma:index="28" nillable="true" ma:taxonomy="true" ma:internalName="n1a246af67fe444c8409574f433743d7" ma:taxonomyFieldName="Asiakirjatyyppi" ma:displayName="Asiakirjatyyppi" ma:default="" ma:fieldId="{71a246af-67fe-444c-8409-574f433743d7}" ma:sspId="0cc4ed38-8bf9-4f82-a6ec-654bc3a04075" ma:termSetId="d033c35c-6d4a-4340-b640-fee040eddecc" ma:anchorId="00000000-0000-0000-0000-000000000000" ma:open="false" ma:isKeyword="false">
      <xsd:complexType>
        <xsd:sequence>
          <xsd:element ref="pc:Terms" minOccurs="0" maxOccurs="1"/>
        </xsd:sequence>
      </xsd:complexType>
    </xsd:element>
    <xsd:element name="l779fd194a03431d82ed0990020fedf3" ma:index="30" nillable="true" ma:taxonomy="true" ma:internalName="l779fd194a03431d82ed0990020fedf3" ma:taxonomyFieldName="Julkisuus" ma:displayName="Julkisuus" ma:default="" ma:fieldId="{5779fd19-4a03-431d-82ed-0990020fedf3}" ma:sspId="0cc4ed38-8bf9-4f82-a6ec-654bc3a04075" ma:termSetId="702346a7-dc8a-4578-b433-89e2a91bf399" ma:anchorId="00000000-0000-0000-0000-000000000000" ma:open="false" ma:isKeyword="false">
      <xsd:complexType>
        <xsd:sequence>
          <xsd:element ref="pc:Terms" minOccurs="0" maxOccurs="1"/>
        </xsd:sequence>
      </xsd:complexType>
    </xsd:element>
    <xsd:element name="_dlc_DocIdUrl" ma:index="32" nillable="true" ma:displayName="Tiedostotunniste" ma:description="Tämän tiedoston pysyvä linkki."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a9698f3d32ef4bd08db1bb8c2b80928a" ma:index="33" ma:taxonomy="true" ma:internalName="a9698f3d32ef4bd08db1bb8c2b80928a" ma:taxonomyFieldName="Tiedostopankinkirjasto" ma:displayName="Tiedostopankin kirjasto" ma:default="131;#Julkinen|275cf72a-f5cc-433b-bfc3-09a86422cf01" ma:fieldId="{a9698f3d-32ef-4bd0-8db1-bb8c2b80928a}" ma:sspId="0cc4ed38-8bf9-4f82-a6ec-654bc3a04075" ma:termSetId="2660f113-b485-4565-8f81-49be8fc3d1cd" ma:anchorId="00000000-0000-0000-0000-000000000000" ma:open="false" ma:isKeyword="false">
      <xsd:complexType>
        <xsd:sequence>
          <xsd:element ref="pc:Terms" minOccurs="0" maxOccurs="1"/>
        </xsd:sequence>
      </xsd:complexType>
    </xsd:element>
    <xsd:element name="_dlc_DocId" ma:index="34" nillable="true" ma:displayName="Tiedostotunnisteen arvo" ma:description="Tälle kohteelle määritetyn tiedostotunnisteen arvo." ma:internalName="_dlc_DocId" ma:readOnly="true">
      <xsd:simpleType>
        <xsd:restriction base="dms:Text"/>
      </xsd:simpleType>
    </xsd:element>
    <xsd:element name="_dlc_DocIdPersistId" ma:index="35" nillable="true" ma:displayName="Persist ID" ma:description="Keep ID on add." ma:hidden="true" ma:internalName="_dlc_DocIdPersistId" ma:readOnly="true">
      <xsd:simpleType>
        <xsd:restriction base="dms:Boolean"/>
      </xsd:simpleType>
    </xsd:element>
    <xsd:element name="k0cb77872e7e4a7d87fcec8f882a3fa6" ma:index="36" nillable="true" ma:taxonomy="true" ma:internalName="k0cb77872e7e4a7d87fcec8f882a3fa6" ma:taxonomyFieldName="Yksikk_x00f6_" ma:displayName="Yksikkö" ma:readOnly="false" ma:default="" ma:fieldId="{40cb7787-2e7e-4a7d-87fc-ec8f882a3fa6}" ma:sspId="0cc4ed38-8bf9-4f82-a6ec-654bc3a04075" ma:termSetId="101c3ba0-141b-4de1-b5aa-56370f27bed1" ma:anchorId="00000000-0000-0000-0000-000000000000" ma:open="false" ma:isKeyword="false">
      <xsd:complexType>
        <xsd:sequence>
          <xsd:element ref="pc:Terms" minOccurs="0" maxOccurs="1"/>
        </xsd:sequence>
      </xsd:complexType>
    </xsd:element>
    <xsd:element name="Otsikko" ma:index="38" nillable="true" ma:displayName="Otsikko" ma:internalName="Otsikko"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9" ma:displayName="Sisältölaji"/>
        <xsd:element ref="dc:title" minOccurs="0" maxOccurs="1" ma:index="0"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Hyvaksymispvm xmlns="1fb10f66-92cf-4c01-be75-5f618bc9ec05" xsi:nil="true"/>
    <Hyvaksyja xmlns="1fb10f66-92cf-4c01-be75-5f618bc9ec05">
      <UserInfo>
        <DisplayName/>
        <AccountId xsi:nil="true"/>
        <AccountType/>
      </UserInfo>
    </Hyvaksyja>
    <AssignedTo xmlns="http://schemas.microsoft.com/sharepoint/v3">
      <UserInfo>
        <DisplayName/>
        <AccountId xsi:nil="true"/>
        <AccountType/>
      </UserInfo>
    </AssignedTo>
    <asiakirjannimilajittelu xmlns="1fb10f66-92cf-4c01-be75-5f618bc9ec05">PTAjaOH8122017</asiakirjannimilajittelu>
    <Taydenne xmlns="1fb10f66-92cf-4c01-be75-5f618bc9ec05" xsi:nil="true"/>
    <Asiakirjannimi xmlns="1fb10f66-92cf-4c01-be75-5f618bc9ec05">PTA ja OH 8 12 2017</Asiakirjannimi>
    <Liitenumero xmlns="1fb10f66-92cf-4c01-be75-5f618bc9ec05" xsi:nil="true"/>
    <Asiakirjantila xmlns="1fb10f66-92cf-4c01-be75-5f618bc9ec05">Luonnos</Asiakirjantila>
    <le04741bc9ad4621b5ab711222fa542e xmlns="1fb10f66-92cf-4c01-be75-5f618bc9ec05">
      <Terms xmlns="http://schemas.microsoft.com/office/infopath/2007/PartnerControls">
        <TermInfo xmlns="http://schemas.microsoft.com/office/infopath/2007/PartnerControls">
          <TermName xmlns="http://schemas.microsoft.com/office/infopath/2007/PartnerControls">Ei julkaista</TermName>
          <TermId xmlns="http://schemas.microsoft.com/office/infopath/2007/PartnerControls">d89971e4-5565-4333-8f39-daaaab5b2a06</TermId>
        </TermInfo>
      </Terms>
    </le04741bc9ad4621b5ab711222fa542e>
    <n1a246af67fe444c8409574f433743d7 xmlns="1fb10f66-92cf-4c01-be75-5f618bc9ec05">
      <Terms xmlns="http://schemas.microsoft.com/office/infopath/2007/PartnerControls"/>
    </n1a246af67fe444c8409574f433743d7>
    <TaxCatchAll xmlns="1fb10f66-92cf-4c01-be75-5f618bc9ec05">
      <Value>131</Value>
      <Value>130</Value>
    </TaxCatchAll>
    <TaxKeywordTaxHTField xmlns="1fb10f66-92cf-4c01-be75-5f618bc9ec05">
      <Terms xmlns="http://schemas.microsoft.com/office/infopath/2007/PartnerControls"/>
    </TaxKeywordTaxHTField>
    <l779fd194a03431d82ed0990020fedf3 xmlns="1fb10f66-92cf-4c01-be75-5f618bc9ec05">
      <Terms xmlns="http://schemas.microsoft.com/office/infopath/2007/PartnerControls"/>
    </l779fd194a03431d82ed0990020fedf3>
    <k0cb77872e7e4a7d87fcec8f882a3fa6 xmlns="1fb10f66-92cf-4c01-be75-5f618bc9ec05">
      <Terms xmlns="http://schemas.microsoft.com/office/infopath/2007/PartnerControls"/>
    </k0cb77872e7e4a7d87fcec8f882a3fa6>
    <Asiatunnus xmlns="1fb10f66-92cf-4c01-be75-5f618bc9ec05" xsi:nil="true"/>
    <Voimassaolonpaattymispvm xmlns="1fb10f66-92cf-4c01-be75-5f618bc9ec05" xsi:nil="true"/>
    <a9698f3d32ef4bd08db1bb8c2b80928a xmlns="1fb10f66-92cf-4c01-be75-5f618bc9ec05">
      <Terms xmlns="http://schemas.microsoft.com/office/infopath/2007/PartnerControls">
        <TermInfo xmlns="http://schemas.microsoft.com/office/infopath/2007/PartnerControls">
          <TermName xmlns="http://schemas.microsoft.com/office/infopath/2007/PartnerControls">Julkinen</TermName>
          <TermId xmlns="http://schemas.microsoft.com/office/infopath/2007/PartnerControls">275cf72a-f5cc-433b-bfc3-09a86422cf01</TermId>
        </TermInfo>
      </Terms>
    </a9698f3d32ef4bd08db1bb8c2b80928a>
    <_dlc_DocId xmlns="1fb10f66-92cf-4c01-be75-5f618bc9ec05">EKSOTE-1087-1130</_dlc_DocId>
    <_dlc_DocIdUrl xmlns="1fb10f66-92cf-4c01-be75-5f618bc9ec05">
      <Url>http://eksonet/tyotilat/400/_layouts/DocIdRedir.aspx?ID=EKSOTE-1087-1130</Url>
      <Description>EKSOTE-1087-1130</Description>
    </_dlc_DocIdUrl>
    <Otsikko xmlns="1fb10f66-92cf-4c01-be75-5f618bc9ec05" xsi:nil="true"/>
  </documentManagement>
</p:properties>
</file>

<file path=customXml/item5.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Microsoft.Office.RecordsManagement.PolicyFeatures.ExpirationEventReceiver</Name>
    <Synchronization>Synchronous</Synchronization>
    <Type>10001</Type>
    <SequenceNumber>101</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Assembly>Microsoft.Office.Policy, Version=14.0.0.0, Culture=neutral, PublicKeyToken=71e9bce111e9429c</Assembly>
    <Class>Microsoft.Office.RecordsManagement.Internal.UpdateExpireDate</Class>
    <Data/>
    <Filter/>
  </Receiver>
</spe:Receivers>
</file>

<file path=customXml/item6.xml><?xml version="1.0" encoding="utf-8"?>
<?mso-contentType ?>
<p:Policy xmlns:p="office.server.policy" id="" local="true">
  <p:Name>Yleisasiakirja</p:Name>
  <p:Description/>
  <p:Statement/>
  <p:PolicyItems>
    <p:PolicyItem featureId="Microsoft.Office.RecordsManagement.PolicyFeatures.Expiration" staticId="0x0101001444FEDF2E9664409BAFE1B7398806E705|885276123" UniqueId="65363ea3-ddcd-4354-a76c-7bb8ae772805">
      <p:Name>Säilytys</p:Name>
      <p:Description>Sisällön automaattinen ajoitus käsittelyä varten ja määräpäivän saavuttaneen sisällön säilytystoiminnon suorittaminen.</p:Description>
      <p:CustomData>
        <Schedules nextStageId="2" default="false">
          <Schedule type="Default">
            <stages>
              <data stageId="1">
                <formula id="Microsoft.Office.RecordsManagement.PolicyFeatures.Expiration.Formula.BuiltIn">
                  <number>10</number>
                  <property>Voimassaolonpaattymispvm</property>
                  <propertyId>e03abf2d-d452-4062-86a7-9bc7dbb10e67</propertyId>
                  <period>years</period>
                </formula>
                <action type="action" id="Microsoft.Office.RecordsManagement.PolicyFeatures.Expiration.Action.MoveToRecycleBin"/>
              </data>
            </stages>
          </Schedule>
          <Schedule type="Record">
            <stages/>
          </Schedule>
        </Schedules>
      </p:CustomData>
    </p:PolicyItem>
  </p:PolicyItems>
</p:Policy>
</file>

<file path=customXml/itemProps1.xml><?xml version="1.0" encoding="utf-8"?>
<ds:datastoreItem xmlns:ds="http://schemas.openxmlformats.org/officeDocument/2006/customXml" ds:itemID="{76F8BE5C-840C-4FDF-9CAA-8C82B70F0C29}">
  <ds:schemaRefs>
    <ds:schemaRef ds:uri="http://schemas.microsoft.com/office/2006/metadata/customXsn"/>
  </ds:schemaRefs>
</ds:datastoreItem>
</file>

<file path=customXml/itemProps2.xml><?xml version="1.0" encoding="utf-8"?>
<ds:datastoreItem xmlns:ds="http://schemas.openxmlformats.org/officeDocument/2006/customXml" ds:itemID="{E59A8EF5-C2E4-451C-9DF4-1679CB60519C}">
  <ds:schemaRefs>
    <ds:schemaRef ds:uri="http://schemas.microsoft.com/sharepoint/v3/contenttype/forms"/>
  </ds:schemaRefs>
</ds:datastoreItem>
</file>

<file path=customXml/itemProps3.xml><?xml version="1.0" encoding="utf-8"?>
<ds:datastoreItem xmlns:ds="http://schemas.openxmlformats.org/officeDocument/2006/customXml" ds:itemID="{15AC7C2B-DF67-4471-911A-F9CB9BDAA7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fb10f66-92cf-4c01-be75-5f618bc9ec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312AE3E-6857-4E1A-99FB-454990255ADB}">
  <ds:schemaRefs>
    <ds:schemaRef ds:uri="http://www.w3.org/XML/1998/namespace"/>
    <ds:schemaRef ds:uri="http://schemas.microsoft.com/office/2006/documentManagement/types"/>
    <ds:schemaRef ds:uri="http://purl.org/dc/elements/1.1/"/>
    <ds:schemaRef ds:uri="1fb10f66-92cf-4c01-be75-5f618bc9ec05"/>
    <ds:schemaRef ds:uri="http://schemas.microsoft.com/sharepoint/v3"/>
    <ds:schemaRef ds:uri="http://schemas.microsoft.com/office/infopath/2007/PartnerControls"/>
    <ds:schemaRef ds:uri="http://purl.org/dc/dcmitype/"/>
    <ds:schemaRef ds:uri="http://schemas.openxmlformats.org/package/2006/metadata/core-properties"/>
    <ds:schemaRef ds:uri="http://schemas.microsoft.com/office/2006/metadata/properties"/>
    <ds:schemaRef ds:uri="http://purl.org/dc/terms/"/>
  </ds:schemaRefs>
</ds:datastoreItem>
</file>

<file path=customXml/itemProps5.xml><?xml version="1.0" encoding="utf-8"?>
<ds:datastoreItem xmlns:ds="http://schemas.openxmlformats.org/officeDocument/2006/customXml" ds:itemID="{3893719A-2DDB-4C35-B3B2-82B3F44C5003}">
  <ds:schemaRefs>
    <ds:schemaRef ds:uri="http://schemas.microsoft.com/sharepoint/events"/>
  </ds:schemaRefs>
</ds:datastoreItem>
</file>

<file path=customXml/itemProps6.xml><?xml version="1.0" encoding="utf-8"?>
<ds:datastoreItem xmlns:ds="http://schemas.openxmlformats.org/officeDocument/2006/customXml" ds:itemID="{61A27E73-A0F3-48B4-849B-99C49BFC3B09}">
  <ds:schemaRefs>
    <ds:schemaRef ds:uri="office.server.policy"/>
  </ds:schemaRefs>
</ds:datastoreItem>
</file>

<file path=docProps/app.xml><?xml version="1.0" encoding="utf-8"?>
<Properties xmlns="http://schemas.openxmlformats.org/officeDocument/2006/extended-properties" xmlns:vt="http://schemas.openxmlformats.org/officeDocument/2006/docPropsVTypes">
  <Template>Eksote_PowerPoint_pohja_eri_teemakansilla</Template>
  <TotalTime>1591</TotalTime>
  <Words>284</Words>
  <Application>Microsoft Office PowerPoint</Application>
  <PresentationFormat>Näytössä katseltava diaesitys (4:3)</PresentationFormat>
  <Paragraphs>158</Paragraphs>
  <Slides>16</Slides>
  <Notes>0</Notes>
  <HiddenSlides>0</HiddenSlides>
  <MMClips>0</MMClips>
  <ScaleCrop>false</ScaleCrop>
  <HeadingPairs>
    <vt:vector size="6" baseType="variant">
      <vt:variant>
        <vt:lpstr>Käytetyt fontit</vt:lpstr>
      </vt:variant>
      <vt:variant>
        <vt:i4>5</vt:i4>
      </vt:variant>
      <vt:variant>
        <vt:lpstr>Teema</vt:lpstr>
      </vt:variant>
      <vt:variant>
        <vt:i4>2</vt:i4>
      </vt:variant>
      <vt:variant>
        <vt:lpstr>Dian otsikot</vt:lpstr>
      </vt:variant>
      <vt:variant>
        <vt:i4>16</vt:i4>
      </vt:variant>
    </vt:vector>
  </HeadingPairs>
  <TitlesOfParts>
    <vt:vector size="23" baseType="lpstr">
      <vt:lpstr>Arial</vt:lpstr>
      <vt:lpstr>Bookman Old Style</vt:lpstr>
      <vt:lpstr>Calibri</vt:lpstr>
      <vt:lpstr>Calibri Light</vt:lpstr>
      <vt:lpstr>Wingdings</vt:lpstr>
      <vt:lpstr>Eksote_PowerPoint_pohja_eri_teemakansilla</vt:lpstr>
      <vt:lpstr>Mukautettu suunnittelumalli</vt:lpstr>
      <vt:lpstr>Omaishoidon tukeminen Eksotessa 2018 </vt:lpstr>
      <vt:lpstr>Sisältö:</vt:lpstr>
      <vt:lpstr>PowerPoint-esitys</vt:lpstr>
      <vt:lpstr>Päätökset omaishoidon tuesta 2018 </vt:lpstr>
      <vt:lpstr> </vt:lpstr>
      <vt:lpstr>PowerPoint-esitys</vt:lpstr>
      <vt:lpstr>Henkilöstö</vt:lpstr>
      <vt:lpstr> Päätöksenteko perustuu mm.: </vt:lpstr>
      <vt:lpstr>Omaishoitajaksi hakeutuminen:</vt:lpstr>
      <vt:lpstr> Omaishoidon tuen yleiset myöntämisedellytykset määritellään omaishoitolaissa (937/2005, §3) </vt:lpstr>
      <vt:lpstr>Omaishoidon tuki on kokonaisuus, joka muodostuu:</vt:lpstr>
      <vt:lpstr>  5 § Hoitopalkkio Palkkion taso määräytyy hoidon sitovuuden ja vaativuuden mukaan.  Hoitopalkkio on v.2018 vähintään 392,57 €/kk. Jos omaishoitaja on hoidollisesti raskaan siirtymävaiheen aikana lyhytaikaisesti estynyt tekemästä omaa tai toisen työtä, palkkio on vähintään 785,14€/kk.  1. Omaishoidon hoitopalkkio </vt:lpstr>
      <vt:lpstr>4 § Omaishoitajalle järjestettävä vapaa Omaishoitajalla on oikeus pitää vapaata vähintään kaksi vuorokautta kalenterikuukautta kohti. Omaishoitajalla on oikeus pitää vapaata vähintään kolme vuorokautta kalenterikuukautta kohti, jos hän on yhtäjaksoisesti tai vähäisin keskeytyksin sidottu hoitoon ympärivuorokautisesti tai jatkuvasti päivittäin.  2. Omaishoitajalle järjestettävä vapaa:</vt:lpstr>
      <vt:lpstr> 3 a § Omaishoitajan hoitotehtävää tukevat palvelut Kunnan on tarvittaessa järjestettävä omaishoitajalle valmennusta ja koulutusta hoitotehtävää varten. Kunnan on tarvittaessa järjestettävä omaishoitajalle hyvinvointi- ja terveystarkastuksia sekä hänen hyvinvointiaan ja hoitotehtäväänsä tukevia sosiaali- ja terveyspalveluja.  3. Omaishoitajan hoitotehtävää tukevat palvelut: </vt:lpstr>
      <vt:lpstr>Valmennuksen sisältö:</vt:lpstr>
      <vt:lpstr>PowerPoint-esitys</vt:lpstr>
    </vt:vector>
  </TitlesOfParts>
  <Company>Saimaan Talous ja Tieto Oy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Kansilehtiteema: ikäihmisten palvelut</dc:title>
  <dc:creator>Mälkiä Pia</dc:creator>
  <cp:lastModifiedBy>Lindqvist Anu</cp:lastModifiedBy>
  <cp:revision>132</cp:revision>
  <cp:lastPrinted>2017-12-19T13:15:48Z</cp:lastPrinted>
  <dcterms:created xsi:type="dcterms:W3CDTF">2017-12-04T07:50:59Z</dcterms:created>
  <dcterms:modified xsi:type="dcterms:W3CDTF">2018-12-10T12:42:14Z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0x0101001444FEDF2E9664409BAFE1B7398806E70500E167B0A2D7204940854C4D2C10485B55</vt:lpwstr>
  </property>
  <property fmtid="{D5CDD505-2E9C-101B-9397-08002B2CF9AE}" pid="3" name="TaxKeyword">
    <vt:lpwstr/>
  </property>
  <property fmtid="{D5CDD505-2E9C-101B-9397-08002B2CF9AE}" pid="4" name="Julkaisupaikka1">
    <vt:lpwstr>130;#Ei julkaista|d89971e4-5565-4333-8f39-daaaab5b2a06</vt:lpwstr>
  </property>
  <property fmtid="{D5CDD505-2E9C-101B-9397-08002B2CF9AE}" pid="5" name="_dlc_policyId">
    <vt:lpwstr>0x0101001444FEDF2E9664409BAFE1B7398806E705|885276123</vt:lpwstr>
  </property>
  <property fmtid="{D5CDD505-2E9C-101B-9397-08002B2CF9AE}" pid="6" name="Yksikkö">
    <vt:lpwstr/>
  </property>
  <property fmtid="{D5CDD505-2E9C-101B-9397-08002B2CF9AE}" pid="7" name="Asiakirjatyyppi">
    <vt:lpwstr/>
  </property>
  <property fmtid="{D5CDD505-2E9C-101B-9397-08002B2CF9AE}" pid="8" name="ItemRetentionFormula">
    <vt:lpwstr>&lt;formula id="Microsoft.Office.RecordsManagement.PolicyFeatures.Expiration.Formula.BuiltIn"&gt;&lt;number&gt;10&lt;/number&gt;&lt;property&gt;Voimassaolonpaattymispvm&lt;/property&gt;&lt;propertyId&gt;e03abf2d-d452-4062-86a7-9bc7dbb10e67&lt;/propertyId&gt;&lt;period&gt;years&lt;/period&gt;&lt;/formula&gt;</vt:lpwstr>
  </property>
  <property fmtid="{D5CDD505-2E9C-101B-9397-08002B2CF9AE}" pid="9" name="_dlc_DocIdItemGuid">
    <vt:lpwstr>06fa23f2-d0ba-42e2-8e4f-8ca328f69f38</vt:lpwstr>
  </property>
  <property fmtid="{D5CDD505-2E9C-101B-9397-08002B2CF9AE}" pid="10" name="Tiedostopankinkirjasto">
    <vt:lpwstr>131;#Julkinen|275cf72a-f5cc-433b-bfc3-09a86422cf01</vt:lpwstr>
  </property>
  <property fmtid="{D5CDD505-2E9C-101B-9397-08002B2CF9AE}" pid="11" name="Julkisuus">
    <vt:lpwstr/>
  </property>
  <property fmtid="{D5CDD505-2E9C-101B-9397-08002B2CF9AE}" pid="12" name="Yksikk_x00f6_">
    <vt:lpwstr/>
  </property>
</Properties>
</file>