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404" r:id="rId5"/>
    <p:sldId id="382" r:id="rId6"/>
    <p:sldId id="416" r:id="rId7"/>
    <p:sldId id="413" r:id="rId8"/>
    <p:sldId id="414" r:id="rId9"/>
    <p:sldId id="415" r:id="rId10"/>
    <p:sldId id="346" r:id="rId11"/>
  </p:sldIdLst>
  <p:sldSz cx="9144000" cy="5715000" type="screen16x10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1D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03" autoAdjust="0"/>
    <p:restoredTop sz="94660"/>
  </p:normalViewPr>
  <p:slideViewPr>
    <p:cSldViewPr snapToGrid="0" snapToObjects="1">
      <p:cViewPr>
        <p:scale>
          <a:sx n="120" d="100"/>
          <a:sy n="120" d="100"/>
        </p:scale>
        <p:origin x="-1374" y="-33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5C7CB-0FF7-224B-AB80-495E0D05C9C2}" type="datetime1">
              <a:rPr lang="fi-FI" smtClean="0"/>
              <a:t>30.4.2018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C8806-4CEA-7D47-ABB4-47F03C7D32B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310640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F2E40-48D8-6F4F-8519-EAE17425E2CA}" type="datetime1">
              <a:rPr lang="fi-FI" smtClean="0"/>
              <a:t>30.4.2018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61EE1-23F0-5941-8AC1-6FFEA565D84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686377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Imatra_kansikuva_25,4x15,8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5"/>
            <a:ext cx="9144000" cy="5711952"/>
          </a:xfrm>
          <a:prstGeom prst="rect">
            <a:avLst/>
          </a:prstGeom>
        </p:spPr>
      </p:pic>
      <p:pic>
        <p:nvPicPr>
          <p:cNvPr id="9" name="Kuva 8" descr="Imatra_kehys_25,4x15,87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63286" cy="5724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543552" y="4129982"/>
            <a:ext cx="3359149" cy="911919"/>
          </a:xfrm>
        </p:spPr>
        <p:txBody>
          <a:bodyPr anchor="ctr">
            <a:normAutofit/>
          </a:bodyPr>
          <a:lstStyle>
            <a:lvl1pPr algn="ctr">
              <a:lnSpc>
                <a:spcPct val="90000"/>
              </a:lnSpc>
              <a:defRPr sz="2000" i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543551" y="5041900"/>
            <a:ext cx="3359150" cy="412750"/>
          </a:xfrm>
        </p:spPr>
        <p:txBody>
          <a:bodyPr>
            <a:normAutofit/>
          </a:bodyPr>
          <a:lstStyle>
            <a:lvl1pPr marL="0" indent="0" algn="ctr">
              <a:buNone/>
              <a:defRPr sz="1000" b="0" i="1">
                <a:solidFill>
                  <a:srgbClr val="000000"/>
                </a:solidFill>
                <a:latin typeface="Raleway"/>
                <a:cs typeface="Raleway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DE1A-9BCA-254C-A3FA-DB4A782DF16C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 descr="Imatra_tunnus_vaaka+tunnuslaus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99" y="176400"/>
            <a:ext cx="2340000" cy="948088"/>
          </a:xfrm>
          <a:prstGeom prst="rect">
            <a:avLst/>
          </a:prstGeom>
        </p:spPr>
      </p:pic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46050" y="5430838"/>
            <a:ext cx="3048000" cy="2841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600">
                <a:solidFill>
                  <a:schemeClr val="tx1">
                    <a:tint val="75000"/>
                  </a:schemeClr>
                </a:solidFill>
                <a:latin typeface="Raleway SemiBold"/>
              </a:defRPr>
            </a:lvl1pPr>
          </a:lstStyle>
          <a:p>
            <a:r>
              <a:rPr lang="fi-FI" dirty="0"/>
              <a:t>HYVINVOINTI- JA OPETUSPALVELUT</a:t>
            </a:r>
          </a:p>
        </p:txBody>
      </p:sp>
    </p:spTree>
    <p:extLst>
      <p:ext uri="{BB962C8B-B14F-4D97-AF65-F5344CB8AC3E}">
        <p14:creationId xmlns:p14="http://schemas.microsoft.com/office/powerpoint/2010/main" val="97614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DE1A-9BCA-254C-A3FA-DB4A782DF16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Suorakulmio 4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237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Imatra_välidia_25,4x15,87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4000" cy="5724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733802" y="1869382"/>
            <a:ext cx="5168901" cy="911919"/>
          </a:xfrm>
        </p:spPr>
        <p:txBody>
          <a:bodyPr anchor="ctr">
            <a:normAutofit/>
          </a:bodyPr>
          <a:lstStyle>
            <a:lvl1pPr algn="l">
              <a:lnSpc>
                <a:spcPct val="90000"/>
              </a:lnSpc>
              <a:defRPr sz="2400" i="1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733802" y="2787650"/>
            <a:ext cx="5168901" cy="412750"/>
          </a:xfrm>
        </p:spPr>
        <p:txBody>
          <a:bodyPr>
            <a:normAutofit/>
          </a:bodyPr>
          <a:lstStyle>
            <a:lvl1pPr marL="0" indent="0" algn="l">
              <a:buNone/>
              <a:defRPr sz="1400" b="0" i="1">
                <a:solidFill>
                  <a:srgbClr val="FFFFFE"/>
                </a:solidFill>
                <a:latin typeface="Raleway"/>
                <a:cs typeface="Raleway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DE1A-9BCA-254C-A3FA-DB4A782DF16C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 descr="Imatra_tunnus_vaaka+tunnuslaus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99" y="176894"/>
            <a:ext cx="2340000" cy="948088"/>
          </a:xfrm>
          <a:prstGeom prst="rect">
            <a:avLst/>
          </a:prstGeom>
        </p:spPr>
      </p:pic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46050" y="5430838"/>
            <a:ext cx="3048000" cy="2841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600">
                <a:solidFill>
                  <a:schemeClr val="tx1">
                    <a:tint val="75000"/>
                  </a:schemeClr>
                </a:solidFill>
                <a:latin typeface="Raleway SemiBold"/>
              </a:defRPr>
            </a:lvl1pPr>
          </a:lstStyle>
          <a:p>
            <a:r>
              <a:rPr lang="fi-FI" dirty="0"/>
              <a:t>HYVINVOINTI- JA OPETUSPALVELUT</a:t>
            </a:r>
          </a:p>
        </p:txBody>
      </p:sp>
    </p:spTree>
    <p:extLst>
      <p:ext uri="{BB962C8B-B14F-4D97-AF65-F5344CB8AC3E}">
        <p14:creationId xmlns:p14="http://schemas.microsoft.com/office/powerpoint/2010/main" val="79061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Imatra_välidia_25,4x15,87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4000" cy="5724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733802" y="1869382"/>
            <a:ext cx="5168901" cy="911919"/>
          </a:xfrm>
        </p:spPr>
        <p:txBody>
          <a:bodyPr anchor="ctr">
            <a:normAutofit/>
          </a:bodyPr>
          <a:lstStyle>
            <a:lvl1pPr algn="l">
              <a:lnSpc>
                <a:spcPct val="90000"/>
              </a:lnSpc>
              <a:defRPr sz="2400" b="0" i="1">
                <a:solidFill>
                  <a:schemeClr val="bg2"/>
                </a:solidFill>
                <a:latin typeface="Raleway SemiBold Italic"/>
                <a:cs typeface="Raleway SemiBold Italic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733802" y="2787650"/>
            <a:ext cx="5168901" cy="2260600"/>
          </a:xfrm>
        </p:spPr>
        <p:txBody>
          <a:bodyPr>
            <a:normAutofit/>
          </a:bodyPr>
          <a:lstStyle>
            <a:lvl1pPr marL="0" indent="0" algn="l">
              <a:buNone/>
              <a:defRPr sz="1200" b="0" i="1">
                <a:solidFill>
                  <a:schemeClr val="tx1"/>
                </a:solidFill>
                <a:latin typeface="Raleway"/>
                <a:cs typeface="Raleway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DE1A-9BCA-254C-A3FA-DB4A782DF16C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 descr="Imatra_tunnus_vaaka+tunnuslaus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99" y="176894"/>
            <a:ext cx="2340000" cy="948088"/>
          </a:xfrm>
          <a:prstGeom prst="rect">
            <a:avLst/>
          </a:prstGeom>
        </p:spPr>
      </p:pic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46050" y="5430838"/>
            <a:ext cx="3048000" cy="2841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600">
                <a:solidFill>
                  <a:schemeClr val="tx1">
                    <a:tint val="75000"/>
                  </a:schemeClr>
                </a:solidFill>
                <a:latin typeface="Raleway SemiBold"/>
              </a:defRPr>
            </a:lvl1pPr>
          </a:lstStyle>
          <a:p>
            <a:r>
              <a:rPr lang="fi-FI" dirty="0"/>
              <a:t>HYVINVOINTI- JA OPETUSPALVELUT</a:t>
            </a:r>
          </a:p>
        </p:txBody>
      </p:sp>
    </p:spTree>
    <p:extLst>
      <p:ext uri="{BB962C8B-B14F-4D97-AF65-F5344CB8AC3E}">
        <p14:creationId xmlns:p14="http://schemas.microsoft.com/office/powerpoint/2010/main" val="295490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5350" y="787400"/>
            <a:ext cx="7328861" cy="952500"/>
          </a:xfrm>
        </p:spPr>
        <p:txBody>
          <a:bodyPr anchor="ctr"/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5353" y="1739900"/>
            <a:ext cx="7337682" cy="3355562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DE1A-9BCA-254C-A3FA-DB4A782DF16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46050" y="5430838"/>
            <a:ext cx="3048000" cy="2841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600">
                <a:solidFill>
                  <a:schemeClr val="tx1">
                    <a:tint val="75000"/>
                  </a:schemeClr>
                </a:solidFill>
                <a:latin typeface="Raleway SemiBold"/>
              </a:defRPr>
            </a:lvl1pPr>
          </a:lstStyle>
          <a:p>
            <a:r>
              <a:rPr lang="fi-FI" dirty="0"/>
              <a:t>HYVINVOINTI- JA OPETUSPALVELUT</a:t>
            </a:r>
          </a:p>
        </p:txBody>
      </p:sp>
    </p:spTree>
    <p:extLst>
      <p:ext uri="{BB962C8B-B14F-4D97-AF65-F5344CB8AC3E}">
        <p14:creationId xmlns:p14="http://schemas.microsoft.com/office/powerpoint/2010/main" val="192521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5351" y="787400"/>
            <a:ext cx="7346950" cy="952500"/>
          </a:xfrm>
        </p:spPr>
        <p:txBody>
          <a:bodyPr anchor="ctr"/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8527" y="1739900"/>
            <a:ext cx="7340598" cy="3355562"/>
          </a:xfrm>
        </p:spPr>
        <p:txBody>
          <a:bodyPr/>
          <a:lstStyle/>
          <a:p>
            <a:pPr lvl="0"/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DE1A-9BCA-254C-A3FA-DB4A782DF16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46050" y="5430838"/>
            <a:ext cx="3048000" cy="2841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600">
                <a:solidFill>
                  <a:schemeClr val="tx1">
                    <a:tint val="75000"/>
                  </a:schemeClr>
                </a:solidFill>
                <a:latin typeface="Raleway SemiBold"/>
              </a:defRPr>
            </a:lvl1pPr>
          </a:lstStyle>
          <a:p>
            <a:r>
              <a:rPr lang="fi-FI" dirty="0"/>
              <a:t>HYVINVOINTI- JA OPETUSPALVELUT</a:t>
            </a:r>
          </a:p>
        </p:txBody>
      </p:sp>
    </p:spTree>
    <p:extLst>
      <p:ext uri="{BB962C8B-B14F-4D97-AF65-F5344CB8AC3E}">
        <p14:creationId xmlns:p14="http://schemas.microsoft.com/office/powerpoint/2010/main" val="324800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5350" y="787400"/>
            <a:ext cx="7328861" cy="952500"/>
          </a:xfrm>
        </p:spPr>
        <p:txBody>
          <a:bodyPr anchor="ctr"/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95350" y="1739900"/>
            <a:ext cx="3517901" cy="33655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707011" y="1739900"/>
            <a:ext cx="3517200" cy="33655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DE1A-9BCA-254C-A3FA-DB4A782DF16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46050" y="5430838"/>
            <a:ext cx="3048000" cy="2841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600">
                <a:solidFill>
                  <a:schemeClr val="tx1">
                    <a:tint val="75000"/>
                  </a:schemeClr>
                </a:solidFill>
                <a:latin typeface="Raleway SemiBold"/>
              </a:defRPr>
            </a:lvl1pPr>
          </a:lstStyle>
          <a:p>
            <a:r>
              <a:rPr lang="fi-FI" dirty="0"/>
              <a:t>HYVINVOINTI- JA OPETUSPALVELUT</a:t>
            </a:r>
          </a:p>
        </p:txBody>
      </p:sp>
    </p:spTree>
    <p:extLst>
      <p:ext uri="{BB962C8B-B14F-4D97-AF65-F5344CB8AC3E}">
        <p14:creationId xmlns:p14="http://schemas.microsoft.com/office/powerpoint/2010/main" val="298177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5350" y="787400"/>
            <a:ext cx="3517901" cy="952500"/>
          </a:xfrm>
        </p:spPr>
        <p:txBody>
          <a:bodyPr anchor="ctr"/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95350" y="1739900"/>
            <a:ext cx="3517901" cy="33655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707011" y="1174750"/>
            <a:ext cx="3517200" cy="33655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DE1A-9BCA-254C-A3FA-DB4A782DF16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46050" y="5430838"/>
            <a:ext cx="3048000" cy="2841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600">
                <a:solidFill>
                  <a:schemeClr val="tx1">
                    <a:tint val="75000"/>
                  </a:schemeClr>
                </a:solidFill>
                <a:latin typeface="Raleway SemiBold"/>
              </a:defRPr>
            </a:lvl1pPr>
          </a:lstStyle>
          <a:p>
            <a:r>
              <a:rPr lang="fi-FI" dirty="0"/>
              <a:t>HYVINVOINTI- JA OPETUSPALVELUT</a:t>
            </a:r>
          </a:p>
        </p:txBody>
      </p:sp>
    </p:spTree>
    <p:extLst>
      <p:ext uri="{BB962C8B-B14F-4D97-AF65-F5344CB8AC3E}">
        <p14:creationId xmlns:p14="http://schemas.microsoft.com/office/powerpoint/2010/main" val="121472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5350" y="787400"/>
            <a:ext cx="3517901" cy="952500"/>
          </a:xfrm>
        </p:spPr>
        <p:txBody>
          <a:bodyPr anchor="ctr"/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95350" y="1739900"/>
            <a:ext cx="3517901" cy="33655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707011" y="2981400"/>
            <a:ext cx="3517200" cy="2124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DE1A-9BCA-254C-A3FA-DB4A782DF16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Sisällön paikkamerkki 3"/>
          <p:cNvSpPr>
            <a:spLocks noGrp="1"/>
          </p:cNvSpPr>
          <p:nvPr>
            <p:ph sz="half" idx="13"/>
          </p:nvPr>
        </p:nvSpPr>
        <p:spPr>
          <a:xfrm>
            <a:off x="4707011" y="769268"/>
            <a:ext cx="3517200" cy="211363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46050" y="5430838"/>
            <a:ext cx="3048000" cy="2841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600">
                <a:solidFill>
                  <a:schemeClr val="tx1">
                    <a:tint val="75000"/>
                  </a:schemeClr>
                </a:solidFill>
                <a:latin typeface="Raleway SemiBold"/>
              </a:defRPr>
            </a:lvl1pPr>
          </a:lstStyle>
          <a:p>
            <a:r>
              <a:rPr lang="fi-FI" dirty="0"/>
              <a:t>HYVINVOINTI- JA OPETUSPALVELUT</a:t>
            </a:r>
          </a:p>
        </p:txBody>
      </p:sp>
    </p:spTree>
    <p:extLst>
      <p:ext uri="{BB962C8B-B14F-4D97-AF65-F5344CB8AC3E}">
        <p14:creationId xmlns:p14="http://schemas.microsoft.com/office/powerpoint/2010/main" val="96939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DE1A-9BCA-254C-A3FA-DB4A782DF16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Suorakulmio 4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Sisällön paikkamerkki 2"/>
          <p:cNvSpPr>
            <a:spLocks noGrp="1"/>
          </p:cNvSpPr>
          <p:nvPr>
            <p:ph idx="1"/>
          </p:nvPr>
        </p:nvSpPr>
        <p:spPr>
          <a:xfrm>
            <a:off x="528" y="0"/>
            <a:ext cx="9143472" cy="5715000"/>
          </a:xfrm>
        </p:spPr>
        <p:txBody>
          <a:bodyPr/>
          <a:lstStyle/>
          <a:p>
            <a:pPr lvl="0"/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46050" y="5430838"/>
            <a:ext cx="3048000" cy="2841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600">
                <a:solidFill>
                  <a:schemeClr val="tx1">
                    <a:tint val="75000"/>
                  </a:schemeClr>
                </a:solidFill>
                <a:latin typeface="Raleway SemiBold"/>
              </a:defRPr>
            </a:lvl1pPr>
          </a:lstStyle>
          <a:p>
            <a:r>
              <a:rPr lang="fi-FI" dirty="0"/>
              <a:t>HYVINVOINTI- JA OPETUSPALVELUT</a:t>
            </a:r>
          </a:p>
        </p:txBody>
      </p:sp>
    </p:spTree>
    <p:extLst>
      <p:ext uri="{BB962C8B-B14F-4D97-AF65-F5344CB8AC3E}">
        <p14:creationId xmlns:p14="http://schemas.microsoft.com/office/powerpoint/2010/main" val="154086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99760" y="781050"/>
            <a:ext cx="7328861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95353" y="1733551"/>
            <a:ext cx="7337682" cy="3494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99502" y="0"/>
            <a:ext cx="443973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F91EDE1A-9BCA-254C-A3FA-DB4A782DF16C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Kuva 8" descr="Imatra_tunnus_vaaka+tunnuslause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9" y="0"/>
            <a:ext cx="1871998" cy="758470"/>
          </a:xfrm>
          <a:prstGeom prst="rect">
            <a:avLst/>
          </a:prstGeom>
        </p:spPr>
      </p:pic>
      <p:sp>
        <p:nvSpPr>
          <p:cNvPr id="10" name="Suorakulmainen kolmio 9"/>
          <p:cNvSpPr/>
          <p:nvPr userDrawn="1"/>
        </p:nvSpPr>
        <p:spPr>
          <a:xfrm flipH="1">
            <a:off x="6325128" y="5397500"/>
            <a:ext cx="2812522" cy="311150"/>
          </a:xfrm>
          <a:prstGeom prst="rtTriangle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46050" y="5430838"/>
            <a:ext cx="3048000" cy="2841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600">
                <a:solidFill>
                  <a:schemeClr val="tx1">
                    <a:tint val="75000"/>
                  </a:schemeClr>
                </a:solidFill>
                <a:latin typeface="Raleway SemiBold"/>
              </a:defRPr>
            </a:lvl1pPr>
          </a:lstStyle>
          <a:p>
            <a:r>
              <a:rPr lang="fi-FI" dirty="0"/>
              <a:t>HYVINVOINTI- JA OPETUSPALVELUT</a:t>
            </a:r>
          </a:p>
        </p:txBody>
      </p:sp>
    </p:spTree>
    <p:extLst>
      <p:ext uri="{BB962C8B-B14F-4D97-AF65-F5344CB8AC3E}">
        <p14:creationId xmlns:p14="http://schemas.microsoft.com/office/powerpoint/2010/main" val="29204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70" r:id="rId3"/>
    <p:sldLayoutId id="2147483650" r:id="rId4"/>
    <p:sldLayoutId id="2147483667" r:id="rId5"/>
    <p:sldLayoutId id="2147483652" r:id="rId6"/>
    <p:sldLayoutId id="2147483672" r:id="rId7"/>
    <p:sldLayoutId id="2147483671" r:id="rId8"/>
    <p:sldLayoutId id="2147483655" r:id="rId9"/>
    <p:sldLayoutId id="2147483666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sldNum="0"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400" b="0" i="1" kern="1200">
          <a:solidFill>
            <a:schemeClr val="tx1"/>
          </a:solidFill>
          <a:latin typeface="Raleway SemiBold Italic"/>
          <a:ea typeface="+mj-ea"/>
          <a:cs typeface="Raleway SemiBold Italic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1400" b="0" i="0" kern="1200">
          <a:solidFill>
            <a:srgbClr val="1D1D1C"/>
          </a:solidFill>
          <a:latin typeface="Raleway"/>
          <a:ea typeface="+mn-ea"/>
          <a:cs typeface="Raleway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rgbClr val="1D1D1C"/>
          </a:solidFill>
          <a:latin typeface="Raleway"/>
          <a:ea typeface="+mn-ea"/>
          <a:cs typeface="Raleway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rgbClr val="1D1D1C"/>
          </a:solidFill>
          <a:latin typeface="Raleway"/>
          <a:ea typeface="+mn-ea"/>
          <a:cs typeface="Raleway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1D1D1C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1D1D1C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doria.fi/bitstream/handle/10024/87585/Kaakkois-Suomen_ELY-keskuksen_julkaisuja_6_2010.pdf?sequence=1&amp;isAllowed=y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ebropolsurveys.com/S/86092FE950AC0795.par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fi-FI" dirty="0" smtClean="0">
                <a:cs typeface="Tahoma" pitchFamily="34" charset="0"/>
              </a:rPr>
              <a:t>Imatran seudun liikenneturvallisuussuunnitelma</a:t>
            </a:r>
            <a:endParaRPr lang="fi-FI" sz="105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Alaotsikk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Kaupungininsinööri Päivi Pekkanen</a:t>
            </a:r>
            <a:endParaRPr lang="fi-FI" dirty="0">
              <a:solidFill>
                <a:srgbClr val="FFFFFE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DE1A-9BCA-254C-A3FA-DB4A782DF16C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spc="0" dirty="0"/>
              <a:t>Kaupunkikehitys ja tekniset palvelut</a:t>
            </a:r>
          </a:p>
        </p:txBody>
      </p:sp>
    </p:spTree>
    <p:extLst>
      <p:ext uri="{BB962C8B-B14F-4D97-AF65-F5344CB8AC3E}">
        <p14:creationId xmlns:p14="http://schemas.microsoft.com/office/powerpoint/2010/main" val="413618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898527" y="1121434"/>
            <a:ext cx="4188362" cy="3974028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fi-FI" sz="1600" dirty="0" smtClean="0"/>
              <a:t>Edellinen suunnitelma vuodelta 2010</a:t>
            </a:r>
          </a:p>
          <a:p>
            <a:pPr marL="285750" indent="-285750">
              <a:buFont typeface="Arial"/>
              <a:buChar char="•"/>
            </a:pPr>
            <a:r>
              <a:rPr lang="fi-FI" sz="1600" dirty="0"/>
              <a:t>Työssä ovat mukana Imatran kaupunki, Parikkalan, Rautjärven ja Ruokolahden kunnat sekä Kaakkois-Suomen </a:t>
            </a:r>
            <a:r>
              <a:rPr lang="fi-FI" sz="1600" dirty="0" err="1" smtClean="0"/>
              <a:t>ELY-keskus</a:t>
            </a:r>
            <a:endParaRPr lang="fi-FI" sz="1600" dirty="0"/>
          </a:p>
          <a:p>
            <a:pPr marL="285750" indent="-285750">
              <a:buFont typeface="Arial"/>
              <a:buChar char="•"/>
            </a:pPr>
            <a:r>
              <a:rPr lang="fi-FI" sz="1600" dirty="0" smtClean="0"/>
              <a:t>Ohjausryhmässä edustettuina on myös liikenneturva, poliisi ja pelastuslaitos</a:t>
            </a:r>
          </a:p>
          <a:p>
            <a:pPr marL="285750" indent="-285750">
              <a:buFont typeface="Arial"/>
              <a:buChar char="•"/>
            </a:pPr>
            <a:r>
              <a:rPr lang="fi-FI" sz="1600" dirty="0" smtClean="0"/>
              <a:t>Suunnitelman laativat </a:t>
            </a:r>
            <a:r>
              <a:rPr lang="fi-FI" sz="1600" dirty="0" err="1" smtClean="0"/>
              <a:t>Linea</a:t>
            </a:r>
            <a:r>
              <a:rPr lang="fi-FI" sz="1600" dirty="0" smtClean="0"/>
              <a:t> </a:t>
            </a:r>
            <a:r>
              <a:rPr lang="fi-FI" sz="1600" dirty="0"/>
              <a:t>Konsultit Oy ja </a:t>
            </a:r>
            <a:r>
              <a:rPr lang="fi-FI" sz="1600" dirty="0" err="1"/>
              <a:t>Ramboll</a:t>
            </a:r>
            <a:r>
              <a:rPr lang="fi-FI" sz="1600" dirty="0"/>
              <a:t> </a:t>
            </a:r>
            <a:r>
              <a:rPr lang="fi-FI" sz="1600" dirty="0" smtClean="0"/>
              <a:t>Finland Oy</a:t>
            </a:r>
          </a:p>
          <a:p>
            <a:pPr marL="285750" indent="-285750">
              <a:buFont typeface="Arial"/>
              <a:buChar char="•"/>
            </a:pPr>
            <a:r>
              <a:rPr lang="fi-FI" sz="1600" dirty="0">
                <a:hlinkClick r:id="rId2"/>
              </a:rPr>
              <a:t>http://</a:t>
            </a:r>
            <a:r>
              <a:rPr lang="fi-FI" sz="1600" dirty="0" smtClean="0">
                <a:hlinkClick r:id="rId2"/>
              </a:rPr>
              <a:t>www.doria.fi/bitstream/handle/10024/87585/Kaakkois-Suomen_ELY-keskuksen_julkaisuja_6_2010.pdf?sequence=1&amp;isAllowed=y</a:t>
            </a:r>
            <a:endParaRPr lang="fi-FI" sz="1600" dirty="0" smtClean="0"/>
          </a:p>
          <a:p>
            <a:pPr marL="285750" indent="-285750">
              <a:buFont typeface="Arial"/>
              <a:buChar char="•"/>
            </a:pPr>
            <a:endParaRPr lang="fi-FI" sz="1600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DE1A-9BCA-254C-A3FA-DB4A782DF16C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spc="0" dirty="0"/>
              <a:t>Kaupunkikehitys ja tekniset palvelut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889" y="40442"/>
            <a:ext cx="4056586" cy="567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39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i-FI" dirty="0" smtClean="0"/>
              <a:t>Tavoite ja kohderyhmä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1800" dirty="0" smtClean="0"/>
              <a:t>Tavoite: löytää </a:t>
            </a:r>
            <a:r>
              <a:rPr lang="fi-FI" sz="1800" dirty="0"/>
              <a:t>ne painotukset ja keinot, joilla seudun </a:t>
            </a:r>
            <a:r>
              <a:rPr lang="fi-FI" sz="1800" b="1" dirty="0"/>
              <a:t>liikenneonnettomuuksien määrä saadaan </a:t>
            </a:r>
            <a:r>
              <a:rPr lang="fi-FI" sz="1800" dirty="0" smtClean="0"/>
              <a:t>valtakunnallisten tavoitteiden </a:t>
            </a:r>
            <a:r>
              <a:rPr lang="fi-FI" sz="1800" dirty="0"/>
              <a:t>mukaiseen </a:t>
            </a:r>
            <a:r>
              <a:rPr lang="fi-FI" sz="1800" b="1" dirty="0"/>
              <a:t>laskuun</a:t>
            </a:r>
            <a:r>
              <a:rPr lang="fi-FI" sz="1800" dirty="0" smtClean="0"/>
              <a:t>.</a:t>
            </a:r>
          </a:p>
          <a:p>
            <a:r>
              <a:rPr lang="fi-FI" sz="1600" i="1" dirty="0" smtClean="0"/>
              <a:t>Liikennekuolemien </a:t>
            </a:r>
            <a:r>
              <a:rPr lang="fi-FI" sz="1600" i="1" dirty="0"/>
              <a:t>ja loukkaantumisten määrän vähentämisen ohella on tärkeää parantaa myös koettua liikenneturvallisuutta, joka vaikuttaa keskeisesti ihmisten elämänlaatuun. </a:t>
            </a:r>
            <a:endParaRPr lang="fi-FI" sz="1600" i="1" dirty="0" smtClean="0"/>
          </a:p>
          <a:p>
            <a:endParaRPr lang="fi-FI" sz="1600" i="1" dirty="0" smtClean="0"/>
          </a:p>
          <a:p>
            <a:r>
              <a:rPr lang="fi-FI" sz="1800" dirty="0" smtClean="0"/>
              <a:t>Kohderyhmä: keskiöön </a:t>
            </a:r>
            <a:r>
              <a:rPr lang="fi-FI" sz="1800" dirty="0"/>
              <a:t>on nostettu </a:t>
            </a:r>
            <a:r>
              <a:rPr lang="fi-FI" sz="1800" b="1" dirty="0"/>
              <a:t>kouluikäisten liikenneturvallisuus</a:t>
            </a:r>
            <a:r>
              <a:rPr lang="fi-FI" sz="1800" dirty="0"/>
              <a:t>. Suunnittelun painopiste ei kuitenkaan sulje pois muiden ikä- ja liikkujaryhmien tärkeyttä ja osuutta suunnitelmatyössä. </a:t>
            </a:r>
          </a:p>
          <a:p>
            <a:endParaRPr lang="fi-FI" sz="1800" dirty="0" smtClean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DE1A-9BCA-254C-A3FA-DB4A782DF16C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spc="0" dirty="0"/>
              <a:t>Kaupunkikehitys ja tekniset palvelut</a:t>
            </a:r>
          </a:p>
        </p:txBody>
      </p:sp>
    </p:spTree>
    <p:extLst>
      <p:ext uri="{BB962C8B-B14F-4D97-AF65-F5344CB8AC3E}">
        <p14:creationId xmlns:p14="http://schemas.microsoft.com/office/powerpoint/2010/main" val="40813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Päättäjäkysely</a:t>
            </a:r>
            <a:endParaRPr lang="fi-FI" dirty="0">
              <a:solidFill>
                <a:srgbClr val="505150"/>
              </a:solidFill>
            </a:endParaRPr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sz="1600" dirty="0"/>
              <a:t>Päättäjien sitouttaminen liikenneturvallisuustyöhön on erityisen tärkeää, jotta ymmärretään siihen käytettyjen resurssien tarpeellisuus. </a:t>
            </a:r>
            <a:endParaRPr lang="fi-FI" sz="1600" dirty="0" smtClean="0"/>
          </a:p>
          <a:p>
            <a:endParaRPr lang="fi-FI" sz="1600" dirty="0"/>
          </a:p>
          <a:p>
            <a:r>
              <a:rPr lang="fi-FI" sz="1600" dirty="0" smtClean="0"/>
              <a:t>Yksi </a:t>
            </a:r>
            <a:r>
              <a:rPr lang="fi-FI" sz="1600" dirty="0"/>
              <a:t>tärkeä osa suunnitelman laatimista on nykytila-analyysi, jonka tärkeä osa on asukkaille, koululaisille, hallintokunnille ja päättäjille suunnatut liikenneturvallisuuskyselyt. </a:t>
            </a:r>
            <a:r>
              <a:rPr lang="fi-FI" sz="1600" dirty="0" smtClean="0"/>
              <a:t>Kyselyllä </a:t>
            </a:r>
            <a:r>
              <a:rPr lang="fi-FI" sz="1600" dirty="0"/>
              <a:t>haluamme tiedottaa kuntapäättäjiä liikenneturvallisuuden teemoista ja koota tietoa liikenneturvallisuustyön suunnittelun tueksi. </a:t>
            </a:r>
            <a:endParaRPr lang="fi-FI" sz="1600" dirty="0" smtClean="0"/>
          </a:p>
          <a:p>
            <a:endParaRPr lang="fi-FI" sz="1600" dirty="0"/>
          </a:p>
          <a:p>
            <a:r>
              <a:rPr lang="fi-FI" sz="1600" dirty="0" smtClean="0"/>
              <a:t>Vastaamiseen </a:t>
            </a:r>
            <a:r>
              <a:rPr lang="fi-FI" sz="1600" dirty="0"/>
              <a:t>kuluu noin 5-10 minuuttia. </a:t>
            </a:r>
            <a:r>
              <a:rPr lang="fi-FI" dirty="0"/>
              <a:t> </a:t>
            </a:r>
            <a:endParaRPr lang="fi-FI" dirty="0" smtClean="0"/>
          </a:p>
          <a:p>
            <a:endParaRPr lang="fi-FI" dirty="0"/>
          </a:p>
          <a:p>
            <a:r>
              <a:rPr lang="fi-FI" sz="1800" b="1" dirty="0" smtClean="0"/>
              <a:t>Kysely </a:t>
            </a:r>
            <a:r>
              <a:rPr lang="fi-FI" sz="1800" b="1" dirty="0"/>
              <a:t>on avoinna 8.5.2018 asti ja siihen pääsee oheisesta linkistä: </a:t>
            </a:r>
            <a:endParaRPr lang="fi-FI" sz="1800" b="1" dirty="0" smtClean="0"/>
          </a:p>
          <a:p>
            <a:r>
              <a:rPr lang="fi-FI" sz="1800" b="1" u="sng" dirty="0" smtClean="0">
                <a:hlinkClick r:id="rId2"/>
              </a:rPr>
              <a:t>https</a:t>
            </a:r>
            <a:r>
              <a:rPr lang="fi-FI" sz="1800" b="1" u="sng" dirty="0">
                <a:hlinkClick r:id="rId2"/>
              </a:rPr>
              <a:t>://www.webropolsurveys.com/S/86092FE950AC0795.par</a:t>
            </a:r>
            <a:endParaRPr lang="fi-FI" sz="1800" b="1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DE1A-9BCA-254C-A3FA-DB4A782DF16C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spc="0" dirty="0"/>
              <a:t>Kaupunkikehitys ja tekniset palvelut</a:t>
            </a:r>
          </a:p>
        </p:txBody>
      </p:sp>
    </p:spTree>
    <p:extLst>
      <p:ext uri="{BB962C8B-B14F-4D97-AF65-F5344CB8AC3E}">
        <p14:creationId xmlns:p14="http://schemas.microsoft.com/office/powerpoint/2010/main" val="128298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Asukaskysely</a:t>
            </a:r>
            <a:endParaRPr lang="fi-FI" dirty="0">
              <a:solidFill>
                <a:srgbClr val="505150"/>
              </a:solidFill>
            </a:endParaRPr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smtClean="0"/>
              <a:t>Kysely avautuu 3.5.2018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smtClean="0"/>
              <a:t>Tiedotetaan kaupungin nettisivuilla ym. tiedotuskanavissa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smtClean="0"/>
              <a:t>Kyselyn voi täyttää myös paperisena kaupungin asiakaspalvelussa tai kirjastossa</a:t>
            </a:r>
          </a:p>
          <a:p>
            <a:endParaRPr lang="fi-FI" sz="1600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DE1A-9BCA-254C-A3FA-DB4A782DF16C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spc="0" dirty="0"/>
              <a:t>Kaupunkikehitys ja tekniset palvelut</a:t>
            </a:r>
          </a:p>
        </p:txBody>
      </p:sp>
    </p:spTree>
    <p:extLst>
      <p:ext uri="{BB962C8B-B14F-4D97-AF65-F5344CB8AC3E}">
        <p14:creationId xmlns:p14="http://schemas.microsoft.com/office/powerpoint/2010/main" val="27780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Raportointi</a:t>
            </a:r>
            <a:endParaRPr lang="fi-FI" dirty="0">
              <a:solidFill>
                <a:srgbClr val="505150"/>
              </a:solidFill>
            </a:endParaRPr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898527" y="1739900"/>
            <a:ext cx="4311828" cy="335556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/>
              <a:t>Työ valmistuu 30.4.2019 mennessä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/>
              <a:t>Kunta- ja seutukohtaiset esittelykalvosarjat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/>
              <a:t>Toimenpidetaulukot ja online-karttaesitykset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/>
              <a:t>Esitteet</a:t>
            </a:r>
            <a:endParaRPr lang="fi-FI" sz="1800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DE1A-9BCA-254C-A3FA-DB4A782DF16C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spc="0" dirty="0"/>
              <a:t>Kaupunkikehitys ja tekniset palvelut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365" y="237580"/>
            <a:ext cx="2816794" cy="3981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21" y="1651149"/>
            <a:ext cx="2887154" cy="406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739" y="3495552"/>
            <a:ext cx="2588015" cy="193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0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Kiitos!</a:t>
            </a:r>
          </a:p>
        </p:txBody>
      </p:sp>
      <p:sp>
        <p:nvSpPr>
          <p:cNvPr id="4" name="Alaotsikko 3"/>
          <p:cNvSpPr>
            <a:spLocks noGrp="1"/>
          </p:cNvSpPr>
          <p:nvPr>
            <p:ph type="subTitle" idx="1"/>
          </p:nvPr>
        </p:nvSpPr>
        <p:spPr>
          <a:xfrm>
            <a:off x="3733802" y="2787649"/>
            <a:ext cx="5168901" cy="839325"/>
          </a:xfrm>
        </p:spPr>
        <p:txBody>
          <a:bodyPr>
            <a:normAutofit/>
          </a:bodyPr>
          <a:lstStyle/>
          <a:p>
            <a:r>
              <a:rPr lang="fi-FI" sz="1200" dirty="0" smtClean="0"/>
              <a:t>Kaupungininsinööri Päivi Pekkanen</a:t>
            </a:r>
          </a:p>
          <a:p>
            <a:r>
              <a:rPr lang="fi-FI" sz="1050" dirty="0" err="1"/>
              <a:t>p</a:t>
            </a:r>
            <a:r>
              <a:rPr lang="fi-FI" sz="1050" dirty="0" err="1" smtClean="0"/>
              <a:t>aivi.pekkanen@imatra.fi</a:t>
            </a:r>
            <a:endParaRPr lang="fi-FI" sz="1050" dirty="0" smtClean="0"/>
          </a:p>
          <a:p>
            <a:r>
              <a:rPr lang="fi-FI" sz="1050" dirty="0" smtClean="0"/>
              <a:t>+358 02 617 4418</a:t>
            </a:r>
            <a:endParaRPr lang="fi-FI" sz="1050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DE1A-9BCA-254C-A3FA-DB4A782DF16C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spc="0" dirty="0"/>
              <a:t>Kaupunkikehitys ja tekniset palvelut</a:t>
            </a:r>
          </a:p>
        </p:txBody>
      </p:sp>
    </p:spTree>
    <p:extLst>
      <p:ext uri="{BB962C8B-B14F-4D97-AF65-F5344CB8AC3E}">
        <p14:creationId xmlns:p14="http://schemas.microsoft.com/office/powerpoint/2010/main" val="341729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Imatra_uusin">
      <a:dk1>
        <a:srgbClr val="000000"/>
      </a:dk1>
      <a:lt1>
        <a:sysClr val="window" lastClr="FFFFFF"/>
      </a:lt1>
      <a:dk2>
        <a:srgbClr val="FF6C3A"/>
      </a:dk2>
      <a:lt2>
        <a:srgbClr val="FFFFFE"/>
      </a:lt2>
      <a:accent1>
        <a:srgbClr val="FF6C36"/>
      </a:accent1>
      <a:accent2>
        <a:srgbClr val="5B2C3F"/>
      </a:accent2>
      <a:accent3>
        <a:srgbClr val="57C9E8"/>
      </a:accent3>
      <a:accent4>
        <a:srgbClr val="A4D55D"/>
      </a:accent4>
      <a:accent5>
        <a:srgbClr val="FFD75D"/>
      </a:accent5>
      <a:accent6>
        <a:srgbClr val="CDC693"/>
      </a:accent6>
      <a:hlink>
        <a:srgbClr val="FF6C36"/>
      </a:hlink>
      <a:folHlink>
        <a:srgbClr val="CDC69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ti" ma:contentTypeID="0x010100AA08B6C20633446DB7C637F08F23358C00D1CC8AC89089415292A9D2C309C61E8600E5E8BF6D57202A4D84907C376D42216F" ma:contentTypeVersion="11" ma:contentTypeDescription="AreenaIntra dokumentti" ma:contentTypeScope="" ma:versionID="4a07fd90840277d6ede8ec0a83fc8046">
  <xsd:schema xmlns:xsd="http://www.w3.org/2001/XMLSchema" xmlns:xs="http://www.w3.org/2001/XMLSchema" xmlns:p="http://schemas.microsoft.com/office/2006/metadata/properties" xmlns:ns2="e8687a72-8dae-4191-ae00-969384e7a9a0" xmlns:ns3="058cd46d-87ed-48c8-a499-09b9c6428465" xmlns:ns4="ac62569f-b101-45fc-9461-2f16996f697c" targetNamespace="http://schemas.microsoft.com/office/2006/metadata/properties" ma:root="true" ma:fieldsID="71fa1a0ffddbc8b00160f43e9759dd65" ns2:_="" ns3:_="" ns4:_="">
    <xsd:import namespace="e8687a72-8dae-4191-ae00-969384e7a9a0"/>
    <xsd:import namespace="058cd46d-87ed-48c8-a499-09b9c6428465"/>
    <xsd:import namespace="ac62569f-b101-45fc-9461-2f16996f697c"/>
    <xsd:element name="properties">
      <xsd:complexType>
        <xsd:sequence>
          <xsd:element name="documentManagement">
            <xsd:complexType>
              <xsd:all>
                <xsd:element ref="ns2:h69d9177441543c79f0d0d4433bc13ac" minOccurs="0"/>
                <xsd:element ref="ns2:TaxCatchAll" minOccurs="0"/>
                <xsd:element ref="ns2:n547a2840f4c4908bae3582247e377a1" minOccurs="0"/>
                <xsd:element ref="ns2:c93af028e68b4ec18d46cb24ea894b48" minOccurs="0"/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687a72-8dae-4191-ae00-969384e7a9a0" elementFormDefault="qualified">
    <xsd:import namespace="http://schemas.microsoft.com/office/2006/documentManagement/types"/>
    <xsd:import namespace="http://schemas.microsoft.com/office/infopath/2007/PartnerControls"/>
    <xsd:element name="h69d9177441543c79f0d0d4433bc13ac" ma:index="11" ma:taxonomy="true" ma:internalName="h69d9177441543c79f0d0d4433bc13ac" ma:taxonomyFieldName="AreenaIntraDokumenttityyppi" ma:displayName="Dokumenttityyppi" ma:default="" ma:fieldId="{169d9177-4415-43c7-9f0d-0d4433bc13ac}" ma:sspId="e9c048e0-b0e2-47cc-85cd-f7a3e9d08fcd" ma:termSetId="a40d5cde-3dbd-4470-b744-cba7a8b6bb7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Luokituksen Kaikki-sarake" ma:description="" ma:hidden="true" ma:list="{88069b30-8d7e-4171-899b-6c2bdc0ab5dd}" ma:internalName="TaxCatchAll" ma:showField="CatchAllData" ma:web="e8687a72-8dae-4191-ae00-969384e7a9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547a2840f4c4908bae3582247e377a1" ma:index="13" ma:taxonomy="true" ma:internalName="n547a2840f4c4908bae3582247e377a1" ma:taxonomyFieldName="AreenaIntraYritys" ma:displayName="Toiminto" ma:readOnly="false" ma:default="" ma:fieldId="{7547a284-0f4c-4908-bae3-582247e377a1}" ma:sspId="e9c048e0-b0e2-47cc-85cd-f7a3e9d08fcd" ma:termSetId="0c2a8218-5aef-4b9b-b18a-4235ec94bab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93af028e68b4ec18d46cb24ea894b48" ma:index="14" nillable="true" ma:taxonomy="true" ma:internalName="c93af028e68b4ec18d46cb24ea894b48" ma:taxonomyFieldName="AreenaIntraAjankohta" ma:displayName="Ajankohta" ma:default="" ma:fieldId="{c93af028-e68b-4ec1-8d46-cb24ea894b48}" ma:sspId="e9c048e0-b0e2-47cc-85cd-f7a3e9d08fcd" ma:termSetId="30be4dd7-ee69-4686-90fe-4b27593d10e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17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8cd46d-87ed-48c8-a499-09b9c6428465" elementFormDefault="qualified">
    <xsd:import namespace="http://schemas.microsoft.com/office/2006/documentManagement/types"/>
    <xsd:import namespace="http://schemas.microsoft.com/office/infopath/2007/PartnerControls"/>
    <xsd:element name="LastSharedByUser" ma:index="19" nillable="true" ma:displayName="Käyttäjä jakanut viimeksi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20" nillable="true" ma:displayName="Jaettu viimeksi ajankohtana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62569f-b101-45fc-9461-2f16996f69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3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547a2840f4c4908bae3582247e377a1 xmlns="e8687a72-8dae-4191-ae00-969384e7a9a0">
      <Terms xmlns="http://schemas.microsoft.com/office/infopath/2007/PartnerControls">
        <TermInfo xmlns="http://schemas.microsoft.com/office/infopath/2007/PartnerControls">
          <TermName xmlns="http://schemas.microsoft.com/office/infopath/2007/PartnerControls">Aineistot kaikille</TermName>
          <TermId xmlns="http://schemas.microsoft.com/office/infopath/2007/PartnerControls">cf6e1c9e-929a-484f-8674-bb89546e6411</TermId>
        </TermInfo>
      </Terms>
    </n547a2840f4c4908bae3582247e377a1>
    <h69d9177441543c79f0d0d4433bc13ac xmlns="e8687a72-8dae-4191-ae00-969384e7a9a0">
      <Terms xmlns="http://schemas.microsoft.com/office/infopath/2007/PartnerControls">
        <TermInfo xmlns="http://schemas.microsoft.com/office/infopath/2007/PartnerControls">
          <TermName xmlns="http://schemas.microsoft.com/office/infopath/2007/PartnerControls">Lomake</TermName>
          <TermId xmlns="http://schemas.microsoft.com/office/infopath/2007/PartnerControls">d817d0a2-3d03-432b-9318-6e8183e888d8</TermId>
        </TermInfo>
      </Terms>
    </h69d9177441543c79f0d0d4433bc13ac>
    <c93af028e68b4ec18d46cb24ea894b48 xmlns="e8687a72-8dae-4191-ae00-969384e7a9a0">
      <Terms xmlns="http://schemas.microsoft.com/office/infopath/2007/PartnerControls"/>
    </c93af028e68b4ec18d46cb24ea894b48>
    <TaxCatchAll xmlns="e8687a72-8dae-4191-ae00-969384e7a9a0">
      <Value>23</Value>
      <Value>4</Value>
    </TaxCatchAll>
  </documentManagement>
</p:properties>
</file>

<file path=customXml/itemProps1.xml><?xml version="1.0" encoding="utf-8"?>
<ds:datastoreItem xmlns:ds="http://schemas.openxmlformats.org/officeDocument/2006/customXml" ds:itemID="{002755B6-5C01-47A8-9E22-7F7145BF8A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687a72-8dae-4191-ae00-969384e7a9a0"/>
    <ds:schemaRef ds:uri="058cd46d-87ed-48c8-a499-09b9c6428465"/>
    <ds:schemaRef ds:uri="ac62569f-b101-45fc-9461-2f16996f69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A0D25A8-C18E-42FC-847E-2BAADB1742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86DE2C-4A96-4EA0-ADBF-255F1AC4AA0E}">
  <ds:schemaRefs>
    <ds:schemaRef ds:uri="058cd46d-87ed-48c8-a499-09b9c6428465"/>
    <ds:schemaRef ds:uri="http://schemas.microsoft.com/office/2006/metadata/properties"/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ac62569f-b101-45fc-9461-2f16996f697c"/>
    <ds:schemaRef ds:uri="e8687a72-8dae-4191-ae00-969384e7a9a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8693</TotalTime>
  <Words>243</Words>
  <Application>Microsoft Office PowerPoint</Application>
  <PresentationFormat>Näytössä katseltava esitys (16:10)</PresentationFormat>
  <Paragraphs>48</Paragraphs>
  <Slides>7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8" baseType="lpstr">
      <vt:lpstr>Office-teema</vt:lpstr>
      <vt:lpstr>Imatran seudun liikenneturvallisuussuunnitelma</vt:lpstr>
      <vt:lpstr>PowerPoint-esitys</vt:lpstr>
      <vt:lpstr>Tavoite ja kohderyhmä</vt:lpstr>
      <vt:lpstr>Päättäjäkysely</vt:lpstr>
      <vt:lpstr>Asukaskysely</vt:lpstr>
      <vt:lpstr>Raportointi</vt:lpstr>
      <vt:lpstr>Kiitos!</vt:lpstr>
    </vt:vector>
  </TitlesOfParts>
  <Company>Innolink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Heini Jalovaara</dc:creator>
  <cp:lastModifiedBy>Sarlomo Sirkku</cp:lastModifiedBy>
  <cp:revision>853</cp:revision>
  <cp:lastPrinted>2018-04-15T13:14:14Z</cp:lastPrinted>
  <dcterms:created xsi:type="dcterms:W3CDTF">2017-02-06T06:03:29Z</dcterms:created>
  <dcterms:modified xsi:type="dcterms:W3CDTF">2018-04-30T06:03:41Z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0x010100AA08B6C20633446DB7C637F08F23358C00D1CC8AC89089415292A9D2C309C61E8600E5E8BF6D57202A4D84907C376D42216F</vt:lpwstr>
  </property>
  <property fmtid="{D5CDD505-2E9C-101B-9397-08002B2CF9AE}" pid="3" name="AreenaIntraAjankohta">
    <vt:lpwstr/>
  </property>
  <property fmtid="{D5CDD505-2E9C-101B-9397-08002B2CF9AE}" pid="4" name="AreenaIntraYritys">
    <vt:lpwstr>23;#Aineistot kaikille|cf6e1c9e-929a-484f-8674-bb89546e6411</vt:lpwstr>
  </property>
  <property fmtid="{D5CDD505-2E9C-101B-9397-08002B2CF9AE}" pid="5" name="AreenaIntraDokumenttityyppi">
    <vt:lpwstr>4;#Lomake|d817d0a2-3d03-432b-9318-6e8183e888d8</vt:lpwstr>
  </property>
</Properties>
</file>