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41" r:id="rId5"/>
    <p:sldId id="348" r:id="rId6"/>
    <p:sldId id="349" r:id="rId7"/>
    <p:sldId id="351" r:id="rId8"/>
    <p:sldId id="352" r:id="rId9"/>
    <p:sldId id="346" r:id="rId10"/>
  </p:sldIdLst>
  <p:sldSz cx="9144000" cy="5715000" type="screen16x1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05" autoAdjust="0"/>
  </p:normalViewPr>
  <p:slideViewPr>
    <p:cSldViewPr snapToGrid="0">
      <p:cViewPr>
        <p:scale>
          <a:sx n="100" d="100"/>
          <a:sy n="100" d="100"/>
        </p:scale>
        <p:origin x="-1944" y="-6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5C7CB-0FF7-224B-AB80-495E0D05C9C2}" type="datetime1">
              <a:rPr lang="fi-FI" smtClean="0"/>
              <a:t>15.5.2018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8806-4CEA-7D47-ABB4-47F03C7D32B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1064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2E40-48D8-6F4F-8519-EAE17425E2CA}" type="datetime1">
              <a:rPr lang="fi-FI" smtClean="0"/>
              <a:t>15.5.2018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61EE1-23F0-5941-8AC1-6FFEA565D84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86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Imatra_kansikuva_25,4x15,8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9" name="Kuva 8" descr="Imatra_kehys_25,4x15,8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63287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543551" y="4129980"/>
            <a:ext cx="3359149" cy="911919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43551" y="5041900"/>
            <a:ext cx="3359150" cy="412750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1">
                <a:solidFill>
                  <a:srgbClr val="000000"/>
                </a:solidFill>
                <a:latin typeface="Raleway"/>
                <a:cs typeface="Ralew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400"/>
            <a:ext cx="2340000" cy="948088"/>
          </a:xfrm>
          <a:prstGeom prst="rect">
            <a:avLst/>
          </a:prstGeom>
        </p:spPr>
      </p:pic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9761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3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3801" y="1869380"/>
            <a:ext cx="5168900" cy="91191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i="1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33801" y="2787650"/>
            <a:ext cx="5168900" cy="412750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>
                <a:solidFill>
                  <a:srgbClr val="FFFFFE"/>
                </a:solidFill>
                <a:latin typeface="Raleway"/>
                <a:cs typeface="Ralew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894"/>
            <a:ext cx="2340000" cy="948088"/>
          </a:xfrm>
          <a:prstGeom prst="rect">
            <a:avLst/>
          </a:prstGeom>
        </p:spPr>
      </p:pic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7906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3801" y="1869380"/>
            <a:ext cx="5168900" cy="91191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b="0" i="1">
                <a:solidFill>
                  <a:schemeClr val="bg2"/>
                </a:solidFill>
                <a:latin typeface="Raleway SemiBold Italic"/>
                <a:cs typeface="Raleway SemiBold Italic"/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33801" y="2787650"/>
            <a:ext cx="5168900" cy="22606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894"/>
            <a:ext cx="2340000" cy="948088"/>
          </a:xfrm>
          <a:prstGeom prst="rect">
            <a:avLst/>
          </a:prstGeom>
        </p:spPr>
      </p:pic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29549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28861" cy="952500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5350" y="1739900"/>
            <a:ext cx="7337681" cy="335556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19252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46950" cy="952500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26" y="1739900"/>
            <a:ext cx="7340599" cy="335556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32480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28861" cy="952500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1739900"/>
            <a:ext cx="35172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29817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1" y="787400"/>
            <a:ext cx="3517900" cy="952500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1174750"/>
            <a:ext cx="35172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12147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1" y="787400"/>
            <a:ext cx="3517900" cy="952500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2981400"/>
            <a:ext cx="3517200" cy="21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4707011" y="769268"/>
            <a:ext cx="3517200" cy="21136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9693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528" y="0"/>
            <a:ext cx="9143472" cy="5715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15408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99760" y="781050"/>
            <a:ext cx="7328861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95350" y="1733550"/>
            <a:ext cx="7337681" cy="349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500" y="0"/>
            <a:ext cx="4439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Imatra_tunnus_vaaka+tunnuslaus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0" y="0"/>
            <a:ext cx="1871999" cy="758470"/>
          </a:xfrm>
          <a:prstGeom prst="rect">
            <a:avLst/>
          </a:prstGeom>
        </p:spPr>
      </p:pic>
      <p:sp>
        <p:nvSpPr>
          <p:cNvPr id="10" name="Suorakulmainen kolmio 9"/>
          <p:cNvSpPr/>
          <p:nvPr/>
        </p:nvSpPr>
        <p:spPr>
          <a:xfrm flipH="1">
            <a:off x="6325128" y="5397500"/>
            <a:ext cx="2812522" cy="311150"/>
          </a:xfrm>
          <a:prstGeom prst="rtTriangl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2920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0" r:id="rId3"/>
    <p:sldLayoutId id="2147483650" r:id="rId4"/>
    <p:sldLayoutId id="2147483667" r:id="rId5"/>
    <p:sldLayoutId id="2147483652" r:id="rId6"/>
    <p:sldLayoutId id="2147483672" r:id="rId7"/>
    <p:sldLayoutId id="2147483671" r:id="rId8"/>
    <p:sldLayoutId id="2147483655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0" i="1" kern="1200">
          <a:solidFill>
            <a:schemeClr val="tx1"/>
          </a:solidFill>
          <a:latin typeface="Raleway SemiBold Italic"/>
          <a:ea typeface="+mj-ea"/>
          <a:cs typeface="Raleway SemiBold Ital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b="0" i="0" kern="1200">
          <a:solidFill>
            <a:srgbClr val="1D1D1C"/>
          </a:solidFill>
          <a:latin typeface="Raleway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1D1D1C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1D1D1C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D1D1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1D1D1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fi-FI" sz="3200" dirty="0" smtClean="0">
                <a:cs typeface="Tahoma" pitchFamily="34" charset="0"/>
              </a:rPr>
              <a:t>Avustussääntö</a:t>
            </a:r>
            <a:endParaRPr lang="fi-FI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Hyvinvointipalvelut</a:t>
            </a:r>
            <a:endParaRPr lang="fi-FI" sz="2400" dirty="0">
              <a:solidFill>
                <a:srgbClr val="FFFFFE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920740" y="4823460"/>
            <a:ext cx="291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Vanhusneuvosto 3.4.2018</a:t>
            </a:r>
          </a:p>
          <a:p>
            <a:r>
              <a:rPr lang="fi-FI" dirty="0" smtClean="0"/>
              <a:t>Vammaisneuvosto 18.4.2018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9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486649" cy="952500"/>
          </a:xfrm>
        </p:spPr>
        <p:txBody>
          <a:bodyPr/>
          <a:lstStyle/>
          <a:p>
            <a:r>
              <a:rPr lang="fi-FI" b="1" dirty="0"/>
              <a:t>HYVINVOINTIJÄRJESTÖT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7456170" cy="3365500"/>
          </a:xfrm>
        </p:spPr>
        <p:txBody>
          <a:bodyPr>
            <a:normAutofit fontScale="92500"/>
          </a:bodyPr>
          <a:lstStyle/>
          <a:p>
            <a:r>
              <a:rPr lang="fi-FI" b="1" dirty="0"/>
              <a:t> </a:t>
            </a:r>
            <a:r>
              <a:rPr lang="fi-FI" b="1" dirty="0" smtClean="0"/>
              <a:t>Tarkoitettu </a:t>
            </a:r>
            <a:endParaRPr lang="fi-FI" b="1" dirty="0"/>
          </a:p>
          <a:p>
            <a:pPr lvl="0"/>
            <a:endParaRPr lang="fi-FI" dirty="0" smtClean="0"/>
          </a:p>
          <a:p>
            <a:r>
              <a:rPr lang="fi-FI" dirty="0" smtClean="0"/>
              <a:t>Imatralaisille </a:t>
            </a:r>
            <a:r>
              <a:rPr lang="fi-FI" dirty="0"/>
              <a:t>rekisteröidyille, kuntalaisten hyvinvointia edistäville </a:t>
            </a:r>
            <a:r>
              <a:rPr lang="fi-FI" dirty="0" smtClean="0"/>
              <a:t>järjestöille, 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työryhmille ja yksityishenkilöille paikallisten </a:t>
            </a:r>
            <a:r>
              <a:rPr lang="fi-FI" dirty="0" smtClean="0">
                <a:solidFill>
                  <a:srgbClr val="FF0000"/>
                </a:solidFill>
              </a:rPr>
              <a:t>hyvinvointitapahtumien </a:t>
            </a:r>
            <a:r>
              <a:rPr lang="fi-FI" dirty="0">
                <a:solidFill>
                  <a:srgbClr val="FF0000"/>
                </a:solidFill>
              </a:rPr>
              <a:t>ja –toiminnan järjestämiseen. 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Avustus myönnetään yleishyödylliseen toimintaan mm. valistus- ja vertaistoimintaan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 </a:t>
            </a:r>
          </a:p>
          <a:p>
            <a:r>
              <a:rPr lang="fi-FI" b="1" dirty="0"/>
              <a:t>Tarvittavat liitteet </a:t>
            </a:r>
          </a:p>
          <a:p>
            <a:r>
              <a:rPr lang="fi-FI" dirty="0"/>
              <a:t> </a:t>
            </a:r>
          </a:p>
          <a:p>
            <a:pPr lvl="0"/>
            <a:r>
              <a:rPr lang="fi-FI" dirty="0"/>
              <a:t>Hankkeen kuvaus, talousarvio ja rahoitussuunnitelma </a:t>
            </a:r>
          </a:p>
          <a:p>
            <a:pPr lvl="0"/>
            <a:r>
              <a:rPr lang="fi-FI" dirty="0"/>
              <a:t>(omarahoitusosuus edellytetään)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1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608569" cy="952500"/>
          </a:xfrm>
        </p:spPr>
        <p:txBody>
          <a:bodyPr/>
          <a:lstStyle/>
          <a:p>
            <a:r>
              <a:rPr lang="fi-FI" b="1" dirty="0" smtClean="0"/>
              <a:t>Kohdeavustus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7608570" cy="3365500"/>
          </a:xfrm>
        </p:spPr>
        <p:txBody>
          <a:bodyPr/>
          <a:lstStyle/>
          <a:p>
            <a:r>
              <a:rPr lang="fi-FI" b="1" dirty="0"/>
              <a:t>Myöntämiskriteerit:</a:t>
            </a:r>
          </a:p>
          <a:p>
            <a:r>
              <a:rPr lang="fi-FI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Tulee tehdä yhteistyötä </a:t>
            </a:r>
            <a:r>
              <a:rPr lang="fi-FI" dirty="0" err="1"/>
              <a:t>Eksoten</a:t>
            </a:r>
            <a:r>
              <a:rPr lang="fi-FI" dirty="0"/>
              <a:t> tai Imatran kaupungin kanssa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Avustuksen tulee kohdistua kuntalaisten hyvinvoinnin ja terveyden edistämiseen Imatran kaupungin strategian mukaisesti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Toiminnan avoimuus: avustuksella toteutettu toiminta kohdistuu kaikkiin kiinnostuneisiin, ei pelkästään ko. järjestön/yhdistyksen jäseniin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Kaikkien hakijoiden osalta pyydetään lausunto </a:t>
            </a:r>
            <a:r>
              <a:rPr lang="fi-FI" dirty="0" err="1"/>
              <a:t>Eksotelta</a:t>
            </a:r>
            <a:r>
              <a:rPr lang="fi-FI" dirty="0"/>
              <a:t>: perustelut avustuksen myöntämiselle ja tarvittaessa prioriteettijärjestys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5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936229" cy="952500"/>
          </a:xfrm>
        </p:spPr>
        <p:txBody>
          <a:bodyPr/>
          <a:lstStyle/>
          <a:p>
            <a:r>
              <a:rPr lang="fi-FI" b="1" dirty="0" smtClean="0"/>
              <a:t>Tila-avustus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7936230" cy="3365500"/>
          </a:xfrm>
        </p:spPr>
        <p:txBody>
          <a:bodyPr/>
          <a:lstStyle/>
          <a:p>
            <a:r>
              <a:rPr lang="fi-FI" b="1" dirty="0"/>
              <a:t>Tila-avustuksella tuetaan järjestöjen </a:t>
            </a:r>
            <a:r>
              <a:rPr lang="fi-FI" b="1" dirty="0" smtClean="0"/>
              <a:t>omatoimisuutta</a:t>
            </a:r>
            <a:r>
              <a:rPr lang="fi-FI" b="1" dirty="0"/>
              <a:t>:</a:t>
            </a:r>
            <a:endParaRPr lang="fi-FI" b="1" dirty="0" smtClean="0"/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Järjestöt voivat saada kaupungin tiloja käyttöön vuokravapaasti, kun järjestön toiminta 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kuntalaisten hyvinvointia edistävää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kaikille avointa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maksutonta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järjestöllä on toiminnassaan käytössä vertaisohjaaja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3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684769" cy="952500"/>
          </a:xfrm>
        </p:spPr>
        <p:txBody>
          <a:bodyPr/>
          <a:lstStyle/>
          <a:p>
            <a:r>
              <a:rPr lang="fi-FI" dirty="0" smtClean="0"/>
              <a:t>Muuta avustuksista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7669530" cy="33655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Avustusten kokonaissummaksi esitetään kooltaan samaksi kuin liikunta-, kulttuuri- ja nuorisojärjestöillä kullakin on</a:t>
            </a:r>
            <a:endParaRPr lang="fi-FI" dirty="0"/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Yksittäiset </a:t>
            </a:r>
            <a:r>
              <a:rPr lang="fi-FI" dirty="0"/>
              <a:t>paikkakunnalla toimivat yhdistykset: tuki keskusjärjestölle, jonka kautta tuki paikalliselle toimijalle (Kipu-, Tapaturma-, Sydän-, Muisti-, ym. Yhdistys) n. 300-700€/järjestö tai yhdistys -&gt; </a:t>
            </a:r>
            <a:r>
              <a:rPr lang="fi-FI" dirty="0" err="1"/>
              <a:t>ltk:n</a:t>
            </a:r>
            <a:r>
              <a:rPr lang="fi-FI" dirty="0"/>
              <a:t> </a:t>
            </a:r>
            <a:r>
              <a:rPr lang="fi-FI" dirty="0" smtClean="0"/>
              <a:t>päätettävissä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Tapahtuma-avustukset paikallisille toimijoille n. 200-500</a:t>
            </a:r>
            <a:r>
              <a:rPr lang="fi-FI" dirty="0" smtClean="0"/>
              <a:t>€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/>
              <a:t>Sote-</a:t>
            </a:r>
            <a:r>
              <a:rPr lang="fi-FI" sz="1400" dirty="0"/>
              <a:t> avustusten tulevaisuus auki, mikäli järjestöavustuksista määrätään </a:t>
            </a:r>
            <a:r>
              <a:rPr lang="fi-FI" sz="1400" dirty="0" err="1"/>
              <a:t>Vate</a:t>
            </a:r>
            <a:r>
              <a:rPr lang="fi-FI" sz="1400" dirty="0"/>
              <a:t> -valmistelun yhteydessä, pitää avustussääntöä tarkastella </a:t>
            </a:r>
            <a:r>
              <a:rPr lang="fi-FI" sz="1400" dirty="0" smtClean="0"/>
              <a:t>uudelleen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Avustussäännön hyväksyy kaupunginhallitus lautakunnan esityksestä</a:t>
            </a: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137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Kiitos!</a:t>
            </a: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34172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ustussääntö  vanhusneuvosto 03042018">
  <a:themeElements>
    <a:clrScheme name="Imatra_original_2017">
      <a:dk1>
        <a:srgbClr val="000000"/>
      </a:dk1>
      <a:lt1>
        <a:sysClr val="window" lastClr="FFFFFF"/>
      </a:lt1>
      <a:dk2>
        <a:srgbClr val="ED6C3A"/>
      </a:dk2>
      <a:lt2>
        <a:srgbClr val="FFFFFE"/>
      </a:lt2>
      <a:accent1>
        <a:srgbClr val="ED6C36"/>
      </a:accent1>
      <a:accent2>
        <a:srgbClr val="5B2C3F"/>
      </a:accent2>
      <a:accent3>
        <a:srgbClr val="5AC3E8"/>
      </a:accent3>
      <a:accent4>
        <a:srgbClr val="A3C95D"/>
      </a:accent4>
      <a:accent5>
        <a:srgbClr val="FFD75D"/>
      </a:accent5>
      <a:accent6>
        <a:srgbClr val="CDC693"/>
      </a:accent6>
      <a:hlink>
        <a:srgbClr val="ED6C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547a2840f4c4908bae3582247e377a1 xmlns="e8687a72-8dae-4191-ae00-969384e7a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Aineistot kaikille</TermName>
          <TermId xmlns="http://schemas.microsoft.com/office/infopath/2007/PartnerControls">cf6e1c9e-929a-484f-8674-bb89546e6411</TermId>
        </TermInfo>
      </Terms>
    </n547a2840f4c4908bae3582247e377a1>
    <h69d9177441543c79f0d0d4433bc13ac xmlns="e8687a72-8dae-4191-ae00-969384e7a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Lomake</TermName>
          <TermId xmlns="http://schemas.microsoft.com/office/infopath/2007/PartnerControls">d817d0a2-3d03-432b-9318-6e8183e888d8</TermId>
        </TermInfo>
      </Terms>
    </h69d9177441543c79f0d0d4433bc13ac>
    <c93af028e68b4ec18d46cb24ea894b48 xmlns="e8687a72-8dae-4191-ae00-969384e7a9a0">
      <Terms xmlns="http://schemas.microsoft.com/office/infopath/2007/PartnerControls"/>
    </c93af028e68b4ec18d46cb24ea894b48>
    <TaxCatchAll xmlns="e8687a72-8dae-4191-ae00-969384e7a9a0">
      <Value>23</Value>
      <Value>4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E5E8BF6D57202A4D84907C376D42216F" ma:contentTypeVersion="12" ma:contentTypeDescription="AreenaIntra dokumentti" ma:contentTypeScope="" ma:versionID="c344339e99af71f08d56c61b94f4059c">
  <xsd:schema xmlns:xsd="http://www.w3.org/2001/XMLSchema" xmlns:xs="http://www.w3.org/2001/XMLSchema" xmlns:p="http://schemas.microsoft.com/office/2006/metadata/properties" xmlns:ns2="e8687a72-8dae-4191-ae00-969384e7a9a0" xmlns:ns3="058cd46d-87ed-48c8-a499-09b9c6428465" xmlns:ns4="ac62569f-b101-45fc-9461-2f16996f697c" targetNamespace="http://schemas.microsoft.com/office/2006/metadata/properties" ma:root="true" ma:fieldsID="64f69a3cb8e254b1cc553f22ae5e8807" ns2:_="" ns3:_="" ns4:_="">
    <xsd:import namespace="e8687a72-8dae-4191-ae00-969384e7a9a0"/>
    <xsd:import namespace="058cd46d-87ed-48c8-a499-09b9c6428465"/>
    <xsd:import namespace="ac62569f-b101-45fc-9461-2f16996f697c"/>
    <xsd:element name="properties">
      <xsd:complexType>
        <xsd:sequence>
          <xsd:element name="documentManagement">
            <xsd:complexType>
              <xsd:all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87a72-8dae-4191-ae00-969384e7a9a0" elementFormDefault="qualified">
    <xsd:import namespace="http://schemas.microsoft.com/office/2006/documentManagement/types"/>
    <xsd:import namespace="http://schemas.microsoft.com/office/infopath/2007/PartnerControls"/>
    <xsd:element name="h69d9177441543c79f0d0d4433bc13ac" ma:index="11" ma:taxonomy="true" ma:internalName="h69d9177441543c79f0d0d4433bc13ac" ma:taxonomyFieldName="AreenaIntraDokumenttityyppi" ma:displayName="Dokumenttityyppi" ma:default="" ma:fieldId="{169d9177-4415-43c7-9f0d-0d4433bc13ac}" ma:sspId="e9c048e0-b0e2-47cc-85cd-f7a3e9d08fcd" ma:termSetId="a40d5cde-3dbd-4470-b744-cba7a8b6bb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Luokituksen Kaikki-sarake" ma:description="" ma:hidden="true" ma:list="{88069b30-8d7e-4171-899b-6c2bdc0ab5dd}" ma:internalName="TaxCatchAll" ma:showField="CatchAllData" ma:web="e8687a72-8dae-4191-ae00-969384e7a9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3" ma:taxonomy="true" ma:internalName="n547a2840f4c4908bae3582247e377a1" ma:taxonomyFieldName="AreenaIntraYritys" ma:displayName="Toiminto" ma:readOnly="false" ma:default="" ma:fieldId="{7547a284-0f4c-4908-bae3-582247e377a1}" ma:sspId="e9c048e0-b0e2-47cc-85cd-f7a3e9d08fcd" ma:termSetId="0c2a8218-5aef-4b9b-b18a-4235ec94ba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4" nillable="true" ma:taxonomy="true" ma:internalName="c93af028e68b4ec18d46cb24ea894b48" ma:taxonomyFieldName="AreenaIntraAjankohta" ma:displayName="Ajankohta" ma:default="" ma:fieldId="{c93af028-e68b-4ec1-8d46-cb24ea894b48}" ma:sspId="e9c048e0-b0e2-47cc-85cd-f7a3e9d08fcd" ma:termSetId="30be4dd7-ee69-4686-90fe-4b27593d10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cd46d-87ed-48c8-a499-09b9c6428465" elementFormDefault="qualified">
    <xsd:import namespace="http://schemas.microsoft.com/office/2006/documentManagement/types"/>
    <xsd:import namespace="http://schemas.microsoft.com/office/infopath/2007/PartnerControls"/>
    <xsd:element name="LastSharedByUser" ma:index="19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2569f-b101-45fc-9461-2f16996f6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2184AC-7201-4548-9671-DF026ECA40EA}">
  <ds:schemaRefs>
    <ds:schemaRef ds:uri="http://purl.org/dc/elements/1.1/"/>
    <ds:schemaRef ds:uri="http://www.w3.org/XML/1998/namespace"/>
    <ds:schemaRef ds:uri="058cd46d-87ed-48c8-a499-09b9c6428465"/>
    <ds:schemaRef ds:uri="http://schemas.microsoft.com/office/2006/documentManagement/types"/>
    <ds:schemaRef ds:uri="ac62569f-b101-45fc-9461-2f16996f697c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e8687a72-8dae-4191-ae00-969384e7a9a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74FF2E-61AB-4273-B28C-512B44B6B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87a72-8dae-4191-ae00-969384e7a9a0"/>
    <ds:schemaRef ds:uri="058cd46d-87ed-48c8-a499-09b9c6428465"/>
    <ds:schemaRef ds:uri="ac62569f-b101-45fc-9461-2f16996f6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416734-879E-46B6-BCF8-2643C8E891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Avustussääntö  vanhusneuvosto 03042018</Template>
  <TotalTime>4</TotalTime>
  <Words>123</Words>
  <Application>Microsoft Office PowerPoint</Application>
  <PresentationFormat>Näytössä katseltava esitys (16:10)</PresentationFormat>
  <Paragraphs>45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Avustussääntö  vanhusneuvosto 03042018</vt:lpstr>
      <vt:lpstr>Avustussääntö</vt:lpstr>
      <vt:lpstr>HYVINVOINTIJÄRJESTÖT </vt:lpstr>
      <vt:lpstr>Kohdeavustus</vt:lpstr>
      <vt:lpstr>Tila-avustus</vt:lpstr>
      <vt:lpstr>Muuta avustuksista</vt:lpstr>
      <vt:lpstr>Kiitos!</vt:lpstr>
    </vt:vector>
  </TitlesOfParts>
  <Company>Saimaan Talous ja 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Avustussääntö</dc:title>
  <dc:creator>Valtasola Harri</dc:creator>
  <cp:lastModifiedBy>Sarlomo Sirkku</cp:lastModifiedBy>
  <cp:revision>1</cp:revision>
  <dcterms:created xsi:type="dcterms:W3CDTF">2018-04-04T05:16:58Z</dcterms:created>
  <dcterms:modified xsi:type="dcterms:W3CDTF">2018-05-15T04:53:50Z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0x010100AA08B6C20633446DB7C637F08F23358C00D1CC8AC89089415292A9D2C309C61E8600E5E8BF6D57202A4D84907C376D42216F</vt:lpwstr>
  </property>
  <property fmtid="{D5CDD505-2E9C-101B-9397-08002B2CF9AE}" pid="3" name="AreenaIntraAjankohta">
    <vt:lpwstr/>
  </property>
  <property fmtid="{D5CDD505-2E9C-101B-9397-08002B2CF9AE}" pid="4" name="AreenaIntraYritys">
    <vt:lpwstr>23;#Aineistot kaikille|cf6e1c9e-929a-484f-8674-bb89546e6411</vt:lpwstr>
  </property>
  <property fmtid="{D5CDD505-2E9C-101B-9397-08002B2CF9AE}" pid="5" name="AreenaIntraDokumenttityyppi">
    <vt:lpwstr>4;#Lomake|d817d0a2-3d03-432b-9318-6e8183e888d8</vt:lpwstr>
  </property>
</Properties>
</file>